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56" r:id="rId2"/>
    <p:sldId id="258" r:id="rId3"/>
    <p:sldId id="257" r:id="rId4"/>
    <p:sldId id="259" r:id="rId5"/>
    <p:sldId id="265" r:id="rId6"/>
    <p:sldId id="260" r:id="rId7"/>
    <p:sldId id="273" r:id="rId8"/>
    <p:sldId id="261" r:id="rId9"/>
    <p:sldId id="266" r:id="rId10"/>
    <p:sldId id="267" r:id="rId11"/>
    <p:sldId id="268" r:id="rId12"/>
    <p:sldId id="262" r:id="rId13"/>
    <p:sldId id="263" r:id="rId14"/>
    <p:sldId id="264" r:id="rId15"/>
    <p:sldId id="272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66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916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956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25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2244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546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122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129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281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28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168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72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819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1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487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655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82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shekmet.blogspot.com/2014/02/la-monja-tuitera.html" TargetMode="External"/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xhere.com/es/photo/632652" TargetMode="External"/><Relationship Id="rId5" Type="http://schemas.openxmlformats.org/officeDocument/2006/relationships/image" Target="../media/image4.jpg"/><Relationship Id="rId10" Type="http://schemas.openxmlformats.org/officeDocument/2006/relationships/hyperlink" Target="https://pixabay.com/ko/%EC%BB%A4%ED%94%8C-%EC%82%AC%EB%9E%91-%EC%82%B0%EC%B1%85-%EB%A1%9C%EB%A7%A8%ED%8B%B1-%EA%B3%B5%EC%9B%90-%EC%9E%94%EB%94%94-%EA%B7%B8%EB%A6%B0-%ED%96%89%EB%B3%B5-1363959/" TargetMode="External"/><Relationship Id="rId4" Type="http://schemas.openxmlformats.org/officeDocument/2006/relationships/image" Target="../media/image3.emf"/><Relationship Id="rId9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ko/%EC%BB%A4%ED%94%8C-%EC%82%AC%EB%9E%91-%EC%82%B0%EC%B1%85-%EB%A1%9C%EB%A7%A8%ED%8B%B1-%EA%B3%B5%EC%9B%90-%EC%9E%94%EB%94%94-%EA%B7%B8%EB%A6%B0-%ED%96%89%EB%B3%B5-1363959/" TargetMode="External"/><Relationship Id="rId3" Type="http://schemas.microsoft.com/office/2007/relationships/hdphoto" Target="../media/hdphoto1.wdp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hekmet.blogspot.com/2014/02/la-monja-tuitera.html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3.emf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hekmet.blogspot.com/2014/02/la-monja-tuitera.html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3.emf"/><Relationship Id="rId9" Type="http://schemas.openxmlformats.org/officeDocument/2006/relationships/hyperlink" Target="https://pixabay.com/ko/%EC%BB%A4%ED%94%8C-%EC%82%AC%EB%9E%91-%EC%82%B0%EC%B1%85-%EB%A1%9C%EB%A7%A8%ED%8B%B1-%EA%B3%B5%EC%9B%90-%EC%9E%94%EB%94%94-%EA%B7%B8%EB%A6%B0-%ED%96%89%EB%B3%B5-1363959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015982C-8CA4-DA93-12DA-7CFE60FB58B6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295474" y="1011065"/>
            <a:ext cx="9914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Familia, pequeña Iglesia, primer espacio para la promoción vocacional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2D32FD7-AF75-78DB-126A-0B7AFDB9B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884" y="2760307"/>
            <a:ext cx="4975229" cy="348033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FA4FAF0-7E58-B0D8-DAEB-39CA15683937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BDCF5AA-965E-8D75-0D74-DB4E7D875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C553B-39FC-F519-0315-ACAC9D8FE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FC6173E-7B91-42A0-44B5-5D9CDF6F8F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CF028BD-493F-F0A5-884D-D58BE4ABBB04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3958D54-188B-21B8-6F43-73EBAC47BD80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1B6E5D7-544F-2A90-66D3-44353B175518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4128FD9-BDD2-1618-5F39-683B638BF9BD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Reflexión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4B34930-54D0-8436-4C99-4056AB4C980A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01BFF9-BD38-3EF3-2651-16EEFCB8E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D4E244B-0234-1512-9E82-502A60D98B99}"/>
              </a:ext>
            </a:extLst>
          </p:cNvPr>
          <p:cNvSpPr txBox="1"/>
          <p:nvPr/>
        </p:nvSpPr>
        <p:spPr>
          <a:xfrm>
            <a:off x="1160126" y="1147537"/>
            <a:ext cx="931266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Vocacion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 del latín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Vocare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  Llamar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Dios nos ha hecho varios llamados </a:t>
            </a:r>
          </a:p>
          <a:p>
            <a:pPr marL="896938" indent="-355600">
              <a:lnSpc>
                <a:spcPct val="150000"/>
              </a:lnSpc>
              <a:buFont typeface="+mj-lt"/>
              <a:buAutoNum type="arabicPeriod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A la existencia por medio de nuestros padres</a:t>
            </a:r>
          </a:p>
          <a:p>
            <a:pPr marL="896938" indent="-355600">
              <a:lnSpc>
                <a:spcPct val="150000"/>
              </a:lnSpc>
              <a:buFont typeface="+mj-lt"/>
              <a:buAutoNum type="arabicPeriod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A creer en Él por el Bautismo a la vida de fe</a:t>
            </a:r>
          </a:p>
          <a:p>
            <a:pPr marL="896938" indent="-355600">
              <a:lnSpc>
                <a:spcPct val="150000"/>
              </a:lnSpc>
              <a:buFont typeface="+mj-lt"/>
              <a:buAutoNum type="arabicPeriod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A un estado de vida (matrimonio, religiosa o soltería)</a:t>
            </a:r>
          </a:p>
          <a:p>
            <a:pPr marL="896938" indent="-355600">
              <a:lnSpc>
                <a:spcPct val="150000"/>
              </a:lnSpc>
              <a:buFont typeface="+mj-lt"/>
              <a:buAutoNum type="arabicPeriod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A la santificación</a:t>
            </a:r>
          </a:p>
          <a:p>
            <a:pPr marL="355600" indent="-355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Familia promotora de vocaciones.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35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137E8-E523-34C8-60EF-C32BB3F5E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5695BAC-0A4C-574A-7A51-136661674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8B17368-EF0D-AFC7-F7AD-01BB56CE3C0C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0B1B7DE-7BEB-39A6-B546-4239EF0E6C3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7F3A8AD-8ECE-5571-0D88-7499EC1D8E65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9DC3372-F00B-4ABA-04F7-629AF98AAC4E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Reflexión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7F3E169-C29E-D39D-828F-96A7EAAA68DF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B35C1A-3D5C-7C78-B831-F62E3B132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09A1F10-A06A-D9C5-0253-09DEAD3AD7E3}"/>
              </a:ext>
            </a:extLst>
          </p:cNvPr>
          <p:cNvSpPr txBox="1"/>
          <p:nvPr/>
        </p:nvSpPr>
        <p:spPr>
          <a:xfrm>
            <a:off x="982536" y="816815"/>
            <a:ext cx="9016807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“Y el niño crecía y se fortalecía, y se llenaba de sabiduría; y la gracia de Dios era sobre Él”.</a:t>
            </a:r>
          </a:p>
          <a:p>
            <a:pPr>
              <a:lnSpc>
                <a:spcPct val="150000"/>
              </a:lnSpc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Todo esto a que tenía una familia de oración, de fidelidad a Dios, que vivía los valores de Reino.</a:t>
            </a:r>
          </a:p>
          <a:p>
            <a:pPr>
              <a:lnSpc>
                <a:spcPct val="150000"/>
              </a:lnSpc>
            </a:pP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Por lo tanto: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Fomenta la vida espiritual en tu familia.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Asiste a la Eucaristía con tu familia.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Rodeate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de personas de fe.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Muestrales que hay diferentes estilos de vida.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67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162110" y="-14881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Nos comprometemos con la vida de nuestras familias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3C47670-49AF-FA94-2340-4822D15BB310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7328CDB-AEFA-7086-2690-C5CDE139B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E604D8C-2E29-E03C-2695-D177068CB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91195"/>
              </p:ext>
            </p:extLst>
          </p:nvPr>
        </p:nvGraphicFramePr>
        <p:xfrm>
          <a:off x="864610" y="1472763"/>
          <a:ext cx="8806172" cy="4140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4457">
                  <a:extLst>
                    <a:ext uri="{9D8B030D-6E8A-4147-A177-3AD203B41FA5}">
                      <a16:colId xmlns:a16="http://schemas.microsoft.com/office/drawing/2014/main" val="1946172824"/>
                    </a:ext>
                  </a:extLst>
                </a:gridCol>
                <a:gridCol w="4861715">
                  <a:extLst>
                    <a:ext uri="{9D8B030D-6E8A-4147-A177-3AD203B41FA5}">
                      <a16:colId xmlns:a16="http://schemas.microsoft.com/office/drawing/2014/main" val="15292125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Aspecto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 comprometo a: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917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 que nuestros hijos valoren la vocación al matrimonio, como esposo(a)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5194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 que en las familias se comprenda y se apoye a quienes deciden la vocación de la soltería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219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 promover en las familias la vocación a la vida sacerdotal y/o religiosa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5930710"/>
                  </a:ext>
                </a:extLst>
              </a:tr>
              <a:tr h="726877">
                <a:tc>
                  <a:txBody>
                    <a:bodyPr/>
                    <a:lstStyle/>
                    <a:p>
                      <a:pPr algn="just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 cuidar la vida de fe, a la que Dios nos llama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648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31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111349" y="0"/>
            <a:ext cx="8750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Recuperamos lo aprendido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2FB0080-9FE8-E410-C7EB-73D7CF55D8DB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8334632-BD45-489D-062A-CD560EB3D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724334C-8F79-4CB8-0EAC-45218DC60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434079"/>
              </p:ext>
            </p:extLst>
          </p:nvPr>
        </p:nvGraphicFramePr>
        <p:xfrm>
          <a:off x="695277" y="1391279"/>
          <a:ext cx="8806172" cy="4841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1123">
                  <a:extLst>
                    <a:ext uri="{9D8B030D-6E8A-4147-A177-3AD203B41FA5}">
                      <a16:colId xmlns:a16="http://schemas.microsoft.com/office/drawing/2014/main" val="1946172824"/>
                    </a:ext>
                  </a:extLst>
                </a:gridCol>
                <a:gridCol w="2745049">
                  <a:extLst>
                    <a:ext uri="{9D8B030D-6E8A-4147-A177-3AD203B41FA5}">
                      <a16:colId xmlns:a16="http://schemas.microsoft.com/office/drawing/2014/main" val="15292125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Preguntas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Respuestas: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917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aciertos y qué deficiencias tienen las familias en la valoración y promoción de las distintas vocaciones? (Análisis de la realidad)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5194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enseñanza te deja el texto bíblico: </a:t>
                      </a:r>
                      <a:r>
                        <a:rPr lang="es-MX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</a:t>
                      </a:r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2, 21-40?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219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¿Por qué se afirma que la familia es el ámbito privilegiado para escuchar la llamada del Señor? (Doctrina de la iglesia)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5930710"/>
                  </a:ext>
                </a:extLst>
              </a:tr>
              <a:tr h="726877">
                <a:tc>
                  <a:txBody>
                    <a:bodyPr/>
                    <a:lstStyle/>
                    <a:p>
                      <a:pPr algn="just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¿De que manera se puede ayudar a los hijos para que estén dispuestos a dar su sí generoso a la vocación a la que Dios les invita? (Reflexión)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648853"/>
                  </a:ext>
                </a:extLst>
              </a:tr>
              <a:tr h="726877">
                <a:tc>
                  <a:txBody>
                    <a:bodyPr/>
                    <a:lstStyle/>
                    <a:p>
                      <a:pPr algn="just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enseñanza te deja el mensaje de los obispos a las Familias Mexicanas?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919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057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23F1DCC-92B1-AAF4-9869-BE0D0BC02BD5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9409621-9D49-B8B4-6ABA-B5390D9EC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2DC5DF0-0124-BCCF-3890-A48558E01D83}"/>
              </a:ext>
            </a:extLst>
          </p:cNvPr>
          <p:cNvSpPr txBox="1"/>
          <p:nvPr/>
        </p:nvSpPr>
        <p:spPr>
          <a:xfrm>
            <a:off x="1098744" y="1294685"/>
            <a:ext cx="9016807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Se reza: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En el nombre del padre…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Padre nuestro…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Dios te salve…</a:t>
            </a:r>
          </a:p>
        </p:txBody>
      </p:sp>
    </p:spTree>
    <p:extLst>
      <p:ext uri="{BB962C8B-B14F-4D97-AF65-F5344CB8AC3E}">
        <p14:creationId xmlns:p14="http://schemas.microsoft.com/office/powerpoint/2010/main" val="96843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B255F-BA5F-0FC1-1E3C-6498BE681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494B603-ACD2-F437-1E5C-3D9352ED5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6D2B0DB-BC45-4309-ADE7-6253A52B8D54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8ABA23-EDD9-BF7A-BEDB-C6D4CFC8406F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A9E27B2-6EE5-3445-BBC0-EE62F8D0A462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DA5748-6698-79EC-FCA7-6B1A92064B60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81B5F04-BF2A-E16F-51FB-31986ABB6CFE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9CC5FB-A212-5D21-1250-59C876B58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940FE9F-5AC6-C1E5-DD8C-061EA1E25390}"/>
              </a:ext>
            </a:extLst>
          </p:cNvPr>
          <p:cNvSpPr txBox="1"/>
          <p:nvPr/>
        </p:nvSpPr>
        <p:spPr>
          <a:xfrm>
            <a:off x="633630" y="1122951"/>
            <a:ext cx="901680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Peticiones por cada una de las vocaciones: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Por los sacerdotes, 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para que Dios les conceda la gracia de vivir su vocación con alegría y entrega. Roguemos al Señor.</a:t>
            </a:r>
          </a:p>
          <a:p>
            <a:pPr marL="457200" indent="-457200" algn="just">
              <a:buFont typeface="+mj-lt"/>
              <a:buAutoNum type="arabicPeriod"/>
            </a:pPr>
            <a:endParaRPr lang="es-MX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Por religiosas y religiosos, 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que has llamado a la Vida Consagrada, para que sean portadoras de tu Palabra. Roguemos al Señor.</a:t>
            </a:r>
          </a:p>
          <a:p>
            <a:pPr marL="457200" indent="-457200" algn="just">
              <a:buFont typeface="+mj-lt"/>
              <a:buAutoNum type="arabicPeriod"/>
            </a:pPr>
            <a:endParaRPr lang="es-MX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Por todos los matrimonios, 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para que, en el amor mutuo y en la fidelidad constante, sean en nuestra sociedad fermento de paz y unidad. Roguemos al Señor.</a:t>
            </a:r>
          </a:p>
          <a:p>
            <a:pPr marL="457200" indent="-457200" algn="just">
              <a:buFont typeface="+mj-lt"/>
              <a:buAutoNum type="arabicPeriod"/>
            </a:pPr>
            <a:endParaRPr lang="es-MX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Por las mujeres y hombres solteros, 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para que, en su entrega y servicio a los demás, sean en nuestra Iglesia un signo de esperanza y de amor. Roguemos al Señor.</a:t>
            </a:r>
          </a:p>
        </p:txBody>
      </p:sp>
    </p:spTree>
    <p:extLst>
      <p:ext uri="{BB962C8B-B14F-4D97-AF65-F5344CB8AC3E}">
        <p14:creationId xmlns:p14="http://schemas.microsoft.com/office/powerpoint/2010/main" val="212450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0033D-18E6-2A24-7DB7-B57B6361F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14E18D0-5757-0DA3-8517-13F9B2799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93A3D2-AEA6-462D-3FBC-F8B20AD478F2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2F581E-8CD3-0C21-BBB4-66BFDC2D91CF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B60EE3B-3DD6-F0F9-7351-A24FF65C084C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8D247D8-E2B6-C06B-5CDE-D41D7EA9A93F}"/>
              </a:ext>
            </a:extLst>
          </p:cNvPr>
          <p:cNvSpPr txBox="1"/>
          <p:nvPr/>
        </p:nvSpPr>
        <p:spPr>
          <a:xfrm>
            <a:off x="1331443" y="0"/>
            <a:ext cx="83189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Oración por la semana de la familia 2025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A977DC6-0B71-C4E3-77DB-5BF398232E51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9E1B96-73BD-7E56-EF08-8EFED70F4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43E398D-01D5-5729-FB76-9F9530CF8330}"/>
              </a:ext>
            </a:extLst>
          </p:cNvPr>
          <p:cNvSpPr txBox="1"/>
          <p:nvPr/>
        </p:nvSpPr>
        <p:spPr>
          <a:xfrm>
            <a:off x="397113" y="1446550"/>
            <a:ext cx="9256254" cy="655564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has querido hacer de las familias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uno de los más grandes regalos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para toda la humanidad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y te has manifestado de un modo especial,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en ellas y por medio de ellas,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al pueblo mexicano.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haces de cada familia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una pequeña Iglesia doméstica, comunidad de fe,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una “Casita Sagrada”, en la que,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del mismo modo que en María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se haga realidad tu hijo Jesucristo,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nuestro Salvador.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has puesto en cada una de nuestras familias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la conciencia misionera y evangelizadora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y la has llamado a ser signos de esperanza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en medio de un mundo convulsionado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que desdice su ser y su quehacer.</a:t>
            </a: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has querido que cada familia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llegue a ser un auténtico semillero de vocaciones,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en el que cada uno de sus integrantes responda a Dios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en una vocación específica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y se transforme en esperanza de nuestra sociedad.  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llamas a las familias y a quienes las integran, a responder de manera comprometida y responsable a los desafíos y a las amenazas de los nuevos contextos en que con frecuencia se ven implicadas nuestras familias.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Gracias Señor por hacer de nuestras familias, un gran regalo para nuestra sociedad y la esperanza evangelizadora y transformadora de la Iglesia en México.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i="1" dirty="0">
                <a:latin typeface="Arial Black" panose="020B0A04020102020204" pitchFamily="34" charset="0"/>
                <a:cs typeface="Arial" panose="020B0604020202020204" pitchFamily="34" charset="0"/>
              </a:rPr>
              <a:t>Amén</a:t>
            </a:r>
          </a:p>
          <a:p>
            <a:pPr algn="ctr"/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0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13949-DF03-B804-721E-C7569C81E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509F9CA-1E04-8829-701A-D875437ED0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9CDD85C-9776-7D68-DAEA-27A1BCACAA93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C907D05-7633-A807-71F4-8E4B11FBCA67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F8E8372-D227-2828-D739-D29947BA664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058F3D0-F566-03EA-13A5-E92079B08C35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E7AB81C-9910-8E06-88BE-CE5A2ADEE6AC}"/>
              </a:ext>
            </a:extLst>
          </p:cNvPr>
          <p:cNvSpPr txBox="1"/>
          <p:nvPr/>
        </p:nvSpPr>
        <p:spPr>
          <a:xfrm>
            <a:off x="3813982" y="669610"/>
            <a:ext cx="335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/>
              <a:t>Pescador de hombres</a:t>
            </a:r>
            <a:endParaRPr lang="es-MX" sz="2000" b="1" dirty="0"/>
          </a:p>
        </p:txBody>
      </p:sp>
      <p:pic>
        <p:nvPicPr>
          <p:cNvPr id="9" name="pescador de hombres, con letras">
            <a:hlinkClick r:id="" action="ppaction://media"/>
            <a:extLst>
              <a:ext uri="{FF2B5EF4-FFF2-40B4-BE49-F238E27FC236}">
                <a16:creationId xmlns:a16="http://schemas.microsoft.com/office/drawing/2014/main" id="{38A1E481-AE3B-AAF4-A4A2-4597CAF7C3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36" y="1131276"/>
            <a:ext cx="12167063" cy="572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0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8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6D9CC-A9E3-DE45-24B0-59D1B6212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6C72424-41AF-1E11-1C87-AEC7A86AF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4B93396-4E6A-63D9-DA45-D2E1E74BF0CC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961AC12-FD8A-6675-40F0-C68E23754C33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8AFF2C3-066B-8234-9958-932EDA174998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C20826A-C119-C994-6A30-B278C1F6BB8A}"/>
              </a:ext>
            </a:extLst>
          </p:cNvPr>
          <p:cNvSpPr txBox="1"/>
          <p:nvPr/>
        </p:nvSpPr>
        <p:spPr>
          <a:xfrm>
            <a:off x="1563793" y="-9373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AEF26BF-5870-367C-EA3E-B932859DB4EB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3E0C0B7-6F8C-7DF1-95BF-3B8140E57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89C20EF-B29C-ECCA-3ED8-9BB2601AFCF7}"/>
              </a:ext>
            </a:extLst>
          </p:cNvPr>
          <p:cNvSpPr txBox="1"/>
          <p:nvPr/>
        </p:nvSpPr>
        <p:spPr>
          <a:xfrm>
            <a:off x="865980" y="1292810"/>
            <a:ext cx="9016807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Padre Nuestro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Dios te salve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Gloria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“Familias cristianas, cuna y promotora de vocaciones”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¡Muchas gracias por estar vivir este momento con nosotros!</a:t>
            </a:r>
          </a:p>
        </p:txBody>
      </p:sp>
    </p:spTree>
    <p:extLst>
      <p:ext uri="{BB962C8B-B14F-4D97-AF65-F5344CB8AC3E}">
        <p14:creationId xmlns:p14="http://schemas.microsoft.com/office/powerpoint/2010/main" val="95759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Oración inicial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4CFE86F-DA2B-8393-91A3-92B29087475E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15A2DD-6AC9-DD31-150C-E85BD1873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7DDE7A6-4331-74A5-14B4-425F4978C6FC}"/>
              </a:ext>
            </a:extLst>
          </p:cNvPr>
          <p:cNvSpPr txBox="1"/>
          <p:nvPr/>
        </p:nvSpPr>
        <p:spPr>
          <a:xfrm>
            <a:off x="1346163" y="555371"/>
            <a:ext cx="850867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Oh, Jesús que nos has llamado a la existencia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Por medio de nuestros padres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en un contexto familiar muy particular,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Concédenos la gracia de ser generosos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para corresponder a tu gran amor.</a:t>
            </a:r>
          </a:p>
          <a:p>
            <a:pPr algn="ctr"/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Tu que nos has llamado a la vida de fe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Por el sacramento del bautismo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Concédenos vivirla de una manera comprometida como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Hijos tuyos en esta iglesia de la cual formaos parte.</a:t>
            </a:r>
          </a:p>
          <a:p>
            <a:pPr algn="ctr"/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Te encomendamos a nuestros niños, adolescentes y 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Jóvenes Para que bajo tu inspiración de tu Espíritu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Y con gran 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generocidad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quieran responderte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En la vocación especifica a la que tu los llames:</a:t>
            </a:r>
          </a:p>
          <a:p>
            <a:pPr algn="ctr"/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Matrimoion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, consagración o solteros.</a:t>
            </a:r>
          </a:p>
          <a:p>
            <a:pPr algn="ctr"/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Concédeles que mediante la experiencia del llamado que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Les haces y en la respuesta que cada uno te vaya dando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Logren el gran ideal de la santificación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Y alcancen su plena realización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Concede a nuestras familias llegar a ser auténticos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Semilleros de vocaciones para el servicio de tu reino,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Y para tu mayor gloria. Amén,</a:t>
            </a:r>
          </a:p>
        </p:txBody>
      </p:sp>
    </p:spTree>
    <p:extLst>
      <p:ext uri="{BB962C8B-B14F-4D97-AF65-F5344CB8AC3E}">
        <p14:creationId xmlns:p14="http://schemas.microsoft.com/office/powerpoint/2010/main" val="301567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032933" y="645652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Objetivo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44D3DEA-6636-67BE-3611-A3953A17C00B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7D98B3-AE11-ACFC-51AB-38D7C1110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342DCD8-9363-ED9A-A6D2-ADB3D69F1BA6}"/>
              </a:ext>
            </a:extLst>
          </p:cNvPr>
          <p:cNvSpPr txBox="1"/>
          <p:nvPr/>
        </p:nvSpPr>
        <p:spPr>
          <a:xfrm>
            <a:off x="1032933" y="1829467"/>
            <a:ext cx="8508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Generar en  las familias cristianas la conciencia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, de que ellas por ser pequeñas iglesias en casa, están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llamadas a ser el primer espacio para la promoción vocacional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, a fin de que </a:t>
            </a:r>
            <a:r>
              <a:rPr lang="es-MX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iluminados por la palabra de  Dios y la doctrina de la iglesia 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MX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viviendo los valores del evangelio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, sean 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cuna de las vocaciones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para el servicio del Reino de Dios</a:t>
            </a:r>
          </a:p>
        </p:txBody>
      </p:sp>
    </p:spTree>
    <p:extLst>
      <p:ext uri="{BB962C8B-B14F-4D97-AF65-F5344CB8AC3E}">
        <p14:creationId xmlns:p14="http://schemas.microsoft.com/office/powerpoint/2010/main" val="39616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131735" y="188146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Lema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9D13B6A-7719-83D3-AC7A-512C8BE43E03}"/>
              </a:ext>
            </a:extLst>
          </p:cNvPr>
          <p:cNvSpPr txBox="1"/>
          <p:nvPr/>
        </p:nvSpPr>
        <p:spPr>
          <a:xfrm>
            <a:off x="1196286" y="2011692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Signo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93C2BF1-F527-D46D-7AC2-FC5C88CF0356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5F7C26E-A3BF-93FF-15EA-12B14789E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FC6619D-47C6-2E32-4EFC-EB5185DC4A16}"/>
              </a:ext>
            </a:extLst>
          </p:cNvPr>
          <p:cNvSpPr txBox="1"/>
          <p:nvPr/>
        </p:nvSpPr>
        <p:spPr>
          <a:xfrm>
            <a:off x="928863" y="1057585"/>
            <a:ext cx="9406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“Familias cristianas, cuna y promotora de vocaciones”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 descr="Un hombre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2E8D10E1-5DF7-E5C9-6FC2-4811B8AE6D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670801" y="2859884"/>
            <a:ext cx="1981200" cy="2971801"/>
          </a:xfrm>
          <a:prstGeom prst="rect">
            <a:avLst/>
          </a:prstGeom>
        </p:spPr>
      </p:pic>
      <p:pic>
        <p:nvPicPr>
          <p:cNvPr id="12" name="Imagen 11" descr="Un hombre con lentes y gorro&#10;&#10;El contenido generado por IA puede ser incorrecto.">
            <a:extLst>
              <a:ext uri="{FF2B5EF4-FFF2-40B4-BE49-F238E27FC236}">
                <a16:creationId xmlns:a16="http://schemas.microsoft.com/office/drawing/2014/main" id="{A1A4A40F-ABD3-83AD-B28A-CF4E8D97D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53215" y="3227547"/>
            <a:ext cx="1981911" cy="1981911"/>
          </a:xfrm>
          <a:prstGeom prst="rect">
            <a:avLst/>
          </a:prstGeom>
        </p:spPr>
      </p:pic>
      <p:sp>
        <p:nvSpPr>
          <p:cNvPr id="16" name="AutoShape 2" descr="Vea los detalles de la imagen relacionada. Cómo perdonar una infidelidad con terapia de pareja">
            <a:extLst>
              <a:ext uri="{FF2B5EF4-FFF2-40B4-BE49-F238E27FC236}">
                <a16:creationId xmlns:a16="http://schemas.microsoft.com/office/drawing/2014/main" id="{F07321B5-4B20-5101-243F-9F29B5238E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7115" y="3276599"/>
            <a:ext cx="1621285" cy="162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7" name="AutoShape 4" descr="Vea los detalles de la imagen relacionada. Cómo perdonar una infidelidad con terapia de pareja">
            <a:extLst>
              <a:ext uri="{FF2B5EF4-FFF2-40B4-BE49-F238E27FC236}">
                <a16:creationId xmlns:a16="http://schemas.microsoft.com/office/drawing/2014/main" id="{F7AA4ECF-19C7-1E6E-3E7A-16B963B58C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7829" y="3276599"/>
            <a:ext cx="2250571" cy="225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9" name="Imagen 18" descr="Hombre caminando en el pasto&#10;&#10;El contenido generado por IA puede ser incorrecto.">
            <a:extLst>
              <a:ext uri="{FF2B5EF4-FFF2-40B4-BE49-F238E27FC236}">
                <a16:creationId xmlns:a16="http://schemas.microsoft.com/office/drawing/2014/main" id="{D8A8CE62-1262-6AB8-1968-CF265A99C4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720179" y="3870288"/>
            <a:ext cx="2816087" cy="187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783F6-4B02-7FA2-F000-5B50ACD22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825B075-E220-036E-B49A-DC2400E01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98BCD6A-C566-3DE3-3689-ADFA7E88A8E9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3551B6-14A1-C7C5-CE8C-18568C4AB6D3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5F14812-3937-9CF7-8CB3-A0FB778509EB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8E5BDBA-4B51-7DEF-8DAD-A212544F984D}"/>
              </a:ext>
            </a:extLst>
          </p:cNvPr>
          <p:cNvSpPr txBox="1"/>
          <p:nvPr/>
        </p:nvSpPr>
        <p:spPr>
          <a:xfrm>
            <a:off x="859158" y="207447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Justificación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F315F9F-F3C9-B032-D1B6-1166370F0339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E9C1FD-5727-E2BF-C47A-EA21AAEB5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AutoShape 2" descr="MINHA FAMÍLIA VIVENDO OS PRINCÍPIOS DE DEUS - Renato de Oliveira do...">
            <a:extLst>
              <a:ext uri="{FF2B5EF4-FFF2-40B4-BE49-F238E27FC236}">
                <a16:creationId xmlns:a16="http://schemas.microsoft.com/office/drawing/2014/main" id="{50C5171F-75CD-4EB9-405C-27755FDE16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58" name="Picture 10" descr="Alinhe As Finanças Da Sua Família Aos Princípios Bíblicos">
            <a:extLst>
              <a:ext uri="{FF2B5EF4-FFF2-40B4-BE49-F238E27FC236}">
                <a16:creationId xmlns:a16="http://schemas.microsoft.com/office/drawing/2014/main" id="{554C2215-0606-CC2C-1AF1-E0DC42761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62" y="3705734"/>
            <a:ext cx="2239675" cy="128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rawing &amp; Sketch Book Large Size - 2 Sets | Big Size Sketching ...">
            <a:extLst>
              <a:ext uri="{FF2B5EF4-FFF2-40B4-BE49-F238E27FC236}">
                <a16:creationId xmlns:a16="http://schemas.microsoft.com/office/drawing/2014/main" id="{CD39C699-C684-F17A-C2F9-71253C421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223" y="1711415"/>
            <a:ext cx="1710267" cy="171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C13B6F03-235E-F9A4-6854-579024CD3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055" y="1110292"/>
            <a:ext cx="1920890" cy="126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4553140-508C-5D95-9D20-2F6F669EF5BA}"/>
              </a:ext>
            </a:extLst>
          </p:cNvPr>
          <p:cNvSpPr txBox="1"/>
          <p:nvPr/>
        </p:nvSpPr>
        <p:spPr>
          <a:xfrm>
            <a:off x="3375945" y="1311305"/>
            <a:ext cx="5135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 Don de Dios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FBD9576-6FF6-94F0-9444-322680E2FF9B}"/>
              </a:ext>
            </a:extLst>
          </p:cNvPr>
          <p:cNvSpPr txBox="1"/>
          <p:nvPr/>
        </p:nvSpPr>
        <p:spPr>
          <a:xfrm>
            <a:off x="2897773" y="2614007"/>
            <a:ext cx="5135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Constructora de la casita sagrada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586D4DC-3CCC-C5AE-3482-C16575CC0BD4}"/>
              </a:ext>
            </a:extLst>
          </p:cNvPr>
          <p:cNvSpPr txBox="1"/>
          <p:nvPr/>
        </p:nvSpPr>
        <p:spPr>
          <a:xfrm>
            <a:off x="2946269" y="4253731"/>
            <a:ext cx="6255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Misionera y evangelizadora, signo de esperanza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82CF135-5828-3E66-0721-3B333DD7D85F}"/>
              </a:ext>
            </a:extLst>
          </p:cNvPr>
          <p:cNvSpPr txBox="1"/>
          <p:nvPr/>
        </p:nvSpPr>
        <p:spPr>
          <a:xfrm>
            <a:off x="1455055" y="5454003"/>
            <a:ext cx="6837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La importancia que la familia llegue a ser semillero de vocaciones al servicio del Reino</a:t>
            </a:r>
          </a:p>
        </p:txBody>
      </p:sp>
    </p:spTree>
    <p:extLst>
      <p:ext uri="{BB962C8B-B14F-4D97-AF65-F5344CB8AC3E}">
        <p14:creationId xmlns:p14="http://schemas.microsoft.com/office/powerpoint/2010/main" val="33275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884867" y="-31377"/>
            <a:ext cx="8955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Analizamos la realidad de la </a:t>
            </a:r>
          </a:p>
          <a:p>
            <a:pPr algn="ctr"/>
            <a:r>
              <a:rPr lang="es-MX" sz="4400" dirty="0"/>
              <a:t>vida de nuestras familias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D63FF6D-63F0-EA97-C17A-1C1E9CF1951D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D784F7-A03A-6722-C6B7-FAF92DEB2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527E8EE-2F9E-6030-7098-FDEAFA81482E}"/>
              </a:ext>
            </a:extLst>
          </p:cNvPr>
          <p:cNvSpPr txBox="1"/>
          <p:nvPr/>
        </p:nvSpPr>
        <p:spPr>
          <a:xfrm>
            <a:off x="1032933" y="1529179"/>
            <a:ext cx="850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Historias de vida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6A9E37E-B878-790D-901D-640C38C77EBD}"/>
              </a:ext>
            </a:extLst>
          </p:cNvPr>
          <p:cNvSpPr txBox="1"/>
          <p:nvPr/>
        </p:nvSpPr>
        <p:spPr>
          <a:xfrm>
            <a:off x="3528193" y="2148696"/>
            <a:ext cx="444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Descubriendo la vocación de Ana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  Ana tenia 17 años……..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A288B1A-C505-DE00-DF03-814A470DB089}"/>
              </a:ext>
            </a:extLst>
          </p:cNvPr>
          <p:cNvSpPr txBox="1"/>
          <p:nvPr/>
        </p:nvSpPr>
        <p:spPr>
          <a:xfrm>
            <a:off x="3528193" y="3612733"/>
            <a:ext cx="850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Pedro y Tere deciden casarse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  Tienen 3 años de novios………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6414C29-3DFD-1C2A-8F8F-18E08BA5B1ED}"/>
              </a:ext>
            </a:extLst>
          </p:cNvPr>
          <p:cNvSpPr txBox="1"/>
          <p:nvPr/>
        </p:nvSpPr>
        <p:spPr>
          <a:xfrm>
            <a:off x="4317999" y="5120101"/>
            <a:ext cx="5522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Carmelita una vida de servicio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  Carmelita desde su adolescencia……….……</a:t>
            </a:r>
          </a:p>
        </p:txBody>
      </p:sp>
      <p:pic>
        <p:nvPicPr>
          <p:cNvPr id="11" name="Imagen 10" descr="Un hombre con lentes y gorro&#10;&#10;El contenido generado por IA puede ser incorrecto.">
            <a:extLst>
              <a:ext uri="{FF2B5EF4-FFF2-40B4-BE49-F238E27FC236}">
                <a16:creationId xmlns:a16="http://schemas.microsoft.com/office/drawing/2014/main" id="{31971489-9A20-A5EA-2B75-8200B63CB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563858" y="2023480"/>
            <a:ext cx="1749496" cy="1749496"/>
          </a:xfrm>
          <a:prstGeom prst="rect">
            <a:avLst/>
          </a:prstGeom>
        </p:spPr>
      </p:pic>
      <p:pic>
        <p:nvPicPr>
          <p:cNvPr id="12" name="Imagen 11" descr="Hombre caminando en el pasto&#10;&#10;El contenido generado por IA puede ser incorrecto.">
            <a:extLst>
              <a:ext uri="{FF2B5EF4-FFF2-40B4-BE49-F238E27FC236}">
                <a16:creationId xmlns:a16="http://schemas.microsoft.com/office/drawing/2014/main" id="{4145415D-9495-0B9A-F906-BFA7066A56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470604" y="2923519"/>
            <a:ext cx="2816087" cy="1874458"/>
          </a:xfrm>
          <a:prstGeom prst="rect">
            <a:avLst/>
          </a:prstGeom>
        </p:spPr>
      </p:pic>
      <p:pic>
        <p:nvPicPr>
          <p:cNvPr id="2050" name="Picture 2" descr="सर्दी में यूं रखें बुजुर्गों का ध्यान | This is how you can take care ...">
            <a:extLst>
              <a:ext uri="{FF2B5EF4-FFF2-40B4-BE49-F238E27FC236}">
                <a16:creationId xmlns:a16="http://schemas.microsoft.com/office/drawing/2014/main" id="{4E562D53-5CC3-A7A7-5E64-464C3DD0C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70" y="4269965"/>
            <a:ext cx="2474364" cy="159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4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36BB0-67EE-64D2-7518-235F65522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C9BAB20-301F-B860-4E99-EE512BDBA9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95DD076-5C9B-FCA6-7477-5468F7F28B4A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13CF83B-CB5D-C7FE-B13F-C449C0B3C79A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6D59EA2-7A30-B9B9-BF06-5D9D13E97B5B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0EA4B59-CDA3-2044-0CDF-D979BFCAB1FF}"/>
              </a:ext>
            </a:extLst>
          </p:cNvPr>
          <p:cNvSpPr txBox="1"/>
          <p:nvPr/>
        </p:nvSpPr>
        <p:spPr>
          <a:xfrm>
            <a:off x="884867" y="-31377"/>
            <a:ext cx="8955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Analizamos la realidad de la </a:t>
            </a:r>
          </a:p>
          <a:p>
            <a:pPr algn="ctr"/>
            <a:r>
              <a:rPr lang="es-MX" sz="4400" dirty="0"/>
              <a:t>vida de nuestras familias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5B77478-B0DA-E153-1749-B5CA05B99147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C4F526-A37F-C835-7EEC-B7469919E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0DE9CAA-D20C-9870-D418-973561301B59}"/>
              </a:ext>
            </a:extLst>
          </p:cNvPr>
          <p:cNvSpPr txBox="1"/>
          <p:nvPr/>
        </p:nvSpPr>
        <p:spPr>
          <a:xfrm>
            <a:off x="652745" y="1362131"/>
            <a:ext cx="78180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Preguntas para profundizar</a:t>
            </a:r>
          </a:p>
          <a:p>
            <a:pPr algn="just"/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¿Qué te llama la atención en cada una de las historias de vida?</a:t>
            </a:r>
          </a:p>
          <a:p>
            <a:pPr marL="457200" indent="-457200" algn="just">
              <a:buFont typeface="+mj-lt"/>
              <a:buAutoNum type="arabicPeriod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¿De qué manera las familias promueven en sus integrantes el discernimiento que les permita conocer y responder al llamado que Dios les hace a través de su vocación?</a:t>
            </a:r>
          </a:p>
          <a:p>
            <a:pPr marL="457200" indent="-457200" algn="just">
              <a:buFont typeface="+mj-lt"/>
              <a:buAutoNum type="arabicPeriod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¿Qué expresiones al interior de nuestras familias manifiestan la desvalorización de las distintas vocaciones (soltería, matrimonio y vida consagrada).</a:t>
            </a:r>
          </a:p>
        </p:txBody>
      </p:sp>
      <p:pic>
        <p:nvPicPr>
          <p:cNvPr id="11" name="Imagen 10" descr="Un hombre con lentes y gorro&#10;&#10;El contenido generado por IA puede ser incorrecto.">
            <a:extLst>
              <a:ext uri="{FF2B5EF4-FFF2-40B4-BE49-F238E27FC236}">
                <a16:creationId xmlns:a16="http://schemas.microsoft.com/office/drawing/2014/main" id="{69CD98E8-BB8C-A7BE-573E-7AF0E7292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966014" y="1500359"/>
            <a:ext cx="1749496" cy="1749496"/>
          </a:xfrm>
          <a:prstGeom prst="rect">
            <a:avLst/>
          </a:prstGeom>
        </p:spPr>
      </p:pic>
      <p:pic>
        <p:nvPicPr>
          <p:cNvPr id="2050" name="Picture 2" descr="सर्दी में यूं रखें बुजुर्गों का ध्यान | This is how you can take care ...">
            <a:extLst>
              <a:ext uri="{FF2B5EF4-FFF2-40B4-BE49-F238E27FC236}">
                <a16:creationId xmlns:a16="http://schemas.microsoft.com/office/drawing/2014/main" id="{1A4260BC-E3C7-B910-6B9E-B92183E99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705" y="5028132"/>
            <a:ext cx="2474364" cy="159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 descr="Hombre caminando en el pasto&#10;&#10;El contenido generado por IA puede ser incorrecto.">
            <a:extLst>
              <a:ext uri="{FF2B5EF4-FFF2-40B4-BE49-F238E27FC236}">
                <a16:creationId xmlns:a16="http://schemas.microsoft.com/office/drawing/2014/main" id="{AECD1799-A6CE-358B-B76E-25FAD68ACE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003982" y="3202215"/>
            <a:ext cx="2816087" cy="187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2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FB8EB95-6847-8FCE-971F-A39D81AF7CCD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CFE5F5-57BB-BCE8-37F8-FAD982C85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D9420BC-9A03-D57D-5889-96AEDF05155B}"/>
              </a:ext>
            </a:extLst>
          </p:cNvPr>
          <p:cNvSpPr txBox="1"/>
          <p:nvPr/>
        </p:nvSpPr>
        <p:spPr>
          <a:xfrm>
            <a:off x="659521" y="1478260"/>
            <a:ext cx="4447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TEXTO BIBLICO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0BDEC0-0FBE-229F-100F-2B92AAF20A67}"/>
              </a:ext>
            </a:extLst>
          </p:cNvPr>
          <p:cNvSpPr txBox="1"/>
          <p:nvPr/>
        </p:nvSpPr>
        <p:spPr>
          <a:xfrm>
            <a:off x="2587254" y="1904142"/>
            <a:ext cx="4447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 2, 21-40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E86BD25-591D-D022-845D-2DAF26248AE0}"/>
              </a:ext>
            </a:extLst>
          </p:cNvPr>
          <p:cNvSpPr txBox="1"/>
          <p:nvPr/>
        </p:nvSpPr>
        <p:spPr>
          <a:xfrm>
            <a:off x="363550" y="2769531"/>
            <a:ext cx="4447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DOCTRINA DE LA IGLESIA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48231D3-71F7-1107-C72D-61EE766ED512}"/>
              </a:ext>
            </a:extLst>
          </p:cNvPr>
          <p:cNvSpPr txBox="1"/>
          <p:nvPr/>
        </p:nvSpPr>
        <p:spPr>
          <a:xfrm>
            <a:off x="1087986" y="118933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Iluminamos la vida de nuestras familias</a:t>
            </a:r>
          </a:p>
        </p:txBody>
      </p:sp>
      <p:pic>
        <p:nvPicPr>
          <p:cNvPr id="16" name="Imagen 15" descr="Imagen que contiene persona, hombre, edificio, cuarto de hospital&#10;&#10;El contenido generado por IA puede ser incorrecto.">
            <a:extLst>
              <a:ext uri="{FF2B5EF4-FFF2-40B4-BE49-F238E27FC236}">
                <a16:creationId xmlns:a16="http://schemas.microsoft.com/office/drawing/2014/main" id="{D2A73CBB-212F-872D-A0D6-AEB8247AB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460" y="1037172"/>
            <a:ext cx="1779823" cy="1783382"/>
          </a:xfrm>
          <a:prstGeom prst="rect">
            <a:avLst/>
          </a:prstGeom>
        </p:spPr>
      </p:pic>
      <p:pic>
        <p:nvPicPr>
          <p:cNvPr id="1026" name="Picture 2" descr="PP Francisco Exhortación Apostólica CHRISTUS VIVIT - ONDEC">
            <a:extLst>
              <a:ext uri="{FF2B5EF4-FFF2-40B4-BE49-F238E27FC236}">
                <a16:creationId xmlns:a16="http://schemas.microsoft.com/office/drawing/2014/main" id="{C919EE13-E5D2-ED3A-E5FB-D9B0E14F4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95" y="3367889"/>
            <a:ext cx="1425389" cy="142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FE0BD1D-8D22-0213-D906-9FF9D464981B}"/>
              </a:ext>
            </a:extLst>
          </p:cNvPr>
          <p:cNvSpPr txBox="1"/>
          <p:nvPr/>
        </p:nvSpPr>
        <p:spPr>
          <a:xfrm>
            <a:off x="2587253" y="3573819"/>
            <a:ext cx="7871047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ámbito privilegiado para escuchar el llamado del Señor.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esencial en la educación en la fe.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cuidar la formación en las virtudes: fortaleza y templanza.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Es capital la experiencia de encuentro con Cristo vivo.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“no somos dueños del don sino sus administradores cuidadosos”.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2F5461A-A456-9A5A-A216-8950FAECFF19}"/>
              </a:ext>
            </a:extLst>
          </p:cNvPr>
          <p:cNvSpPr txBox="1"/>
          <p:nvPr/>
        </p:nvSpPr>
        <p:spPr>
          <a:xfrm>
            <a:off x="1619070" y="3210387"/>
            <a:ext cx="8260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La familia es: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8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2" grpId="0" build="allAtOnce"/>
      <p:bldP spid="1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1EC49-6130-18B8-C078-54640D324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12A92CE-ACD3-A56A-F68D-DD83EBA444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48D3B10-E505-0FE5-749D-3F4EE28EB527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B26B93B-4DD7-0F16-2C40-1605CDFA2D1E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6EDF3F0-AB0D-D1BD-AD39-001D6237978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E0F3ED6-E03C-8396-4F87-0584B7A06A23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B06CE6-0E8B-8F55-CA82-086826F66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A0C8D16-7230-0D69-0F9D-524784BBE7D2}"/>
              </a:ext>
            </a:extLst>
          </p:cNvPr>
          <p:cNvSpPr txBox="1"/>
          <p:nvPr/>
        </p:nvSpPr>
        <p:spPr>
          <a:xfrm>
            <a:off x="1441612" y="1005282"/>
            <a:ext cx="4447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DOCTRINA DE LA IGLESIA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8DE4A72-F7E0-BA00-6163-96537D6B1177}"/>
              </a:ext>
            </a:extLst>
          </p:cNvPr>
          <p:cNvSpPr txBox="1"/>
          <p:nvPr/>
        </p:nvSpPr>
        <p:spPr>
          <a:xfrm>
            <a:off x="2446785" y="4553285"/>
            <a:ext cx="6414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Mensaje de los obispo a las familias mexicanas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2467B77-7AED-9E8F-7069-5BAAC685C3D0}"/>
              </a:ext>
            </a:extLst>
          </p:cNvPr>
          <p:cNvSpPr txBox="1"/>
          <p:nvPr/>
        </p:nvSpPr>
        <p:spPr>
          <a:xfrm>
            <a:off x="1087986" y="118933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Iluminamos…..</a:t>
            </a:r>
          </a:p>
        </p:txBody>
      </p:sp>
      <p:pic>
        <p:nvPicPr>
          <p:cNvPr id="1026" name="Picture 2" descr="PP Francisco Exhortación Apostólica CHRISTUS VIVIT - ONDEC">
            <a:extLst>
              <a:ext uri="{FF2B5EF4-FFF2-40B4-BE49-F238E27FC236}">
                <a16:creationId xmlns:a16="http://schemas.microsoft.com/office/drawing/2014/main" id="{BE6FC84D-6259-402A-A332-800FAD71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387" y="748375"/>
            <a:ext cx="1361471" cy="13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BE9A964-77C8-6622-780E-C92C9FBE3BCB}"/>
              </a:ext>
            </a:extLst>
          </p:cNvPr>
          <p:cNvSpPr txBox="1"/>
          <p:nvPr/>
        </p:nvSpPr>
        <p:spPr>
          <a:xfrm>
            <a:off x="685992" y="1407861"/>
            <a:ext cx="93126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Los padres deben enseñar a reconocerse como un don.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Yo tengo una misión y para eso estoy aquí.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Los hijos deben ser forjados en el camino de las virtudes especialmente en la caridad.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Tener presente las diversas vocaciones en la familia.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No hacer a un lado las familias que han sufrido la separación o divorcio.</a:t>
            </a: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55B446A-BAA9-6B6C-7DC8-72BCD85F1B2F}"/>
              </a:ext>
            </a:extLst>
          </p:cNvPr>
          <p:cNvSpPr txBox="1"/>
          <p:nvPr/>
        </p:nvSpPr>
        <p:spPr>
          <a:xfrm>
            <a:off x="1965977" y="5324677"/>
            <a:ext cx="8260045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Las familias son fuente de vocaciones a la vida sacerdotal, consagrada  y laical.  Oren por las vocaciones.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Obispos de México presentan mensaje al Pueblo de Dios: “Familia y Paz ...">
            <a:extLst>
              <a:ext uri="{FF2B5EF4-FFF2-40B4-BE49-F238E27FC236}">
                <a16:creationId xmlns:a16="http://schemas.microsoft.com/office/drawing/2014/main" id="{74DD9FF1-FC00-71C0-C477-7D02E48C7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3" y="4250267"/>
            <a:ext cx="1943389" cy="129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84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build="allAtOnce"/>
      <p:bldP spid="15" grpId="0"/>
      <p:bldP spid="17" grpId="0"/>
    </p:bldLst>
  </p:timing>
</p:sld>
</file>

<file path=ppt/theme/theme1.xml><?xml version="1.0" encoding="utf-8"?>
<a:theme xmlns:a="http://schemas.openxmlformats.org/drawingml/2006/main" name="Faceta">
  <a:themeElements>
    <a:clrScheme name="Personalizado 25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2A5010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3320</TotalTime>
  <Words>1896</Words>
  <Application>Microsoft Office PowerPoint</Application>
  <PresentationFormat>Panorámica</PresentationFormat>
  <Paragraphs>250</Paragraphs>
  <Slides>18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Arial Rounded MT Bold</vt:lpstr>
      <vt:lpstr>Trebuchet MS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Alicia María</dc:creator>
  <cp:lastModifiedBy>Andrés Muñpz</cp:lastModifiedBy>
  <cp:revision>43</cp:revision>
  <dcterms:created xsi:type="dcterms:W3CDTF">2022-12-12T22:56:37Z</dcterms:created>
  <dcterms:modified xsi:type="dcterms:W3CDTF">2025-10-17T05:17:27Z</dcterms:modified>
</cp:coreProperties>
</file>