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Amasis MT Pro Medium" panose="02040604050005020304" pitchFamily="18" charset="0"/>
      <p:regular r:id="rId15"/>
    </p:embeddedFont>
    <p:embeddedFont>
      <p:font typeface="Roboto" panose="02000000000000000000" pitchFamily="2" charset="0"/>
      <p:regular r:id="rId16"/>
      <p:bold r:id="rId17"/>
    </p:embeddedFont>
    <p:embeddedFont>
      <p:font typeface="Roboto Bold" panose="02000000000000000000" charset="0"/>
      <p:bold r:id="rId1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8" d="100"/>
          <a:sy n="48" d="100"/>
        </p:scale>
        <p:origin x="110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Gabriel Soltero Santiago" userId="5ccde6fe4811932f" providerId="LiveId" clId="{E30474F3-6FDE-4CF4-AAD5-C5B9DCD454D7}"/>
    <pc:docChg chg="mod">
      <pc:chgData name="Francisco Gabriel Soltero Santiago" userId="5ccde6fe4811932f" providerId="LiveId" clId="{E30474F3-6FDE-4CF4-AAD5-C5B9DCD454D7}" dt="2025-06-05T19:41:16.272"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68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5DC4-77A2-D16F-9206-7E0FE5F75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43BE1-51A7-3694-D82F-8285E16A7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B2DE3-BEA5-5734-98FE-18EBCA085B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08D6B7-B9C8-BA98-C868-716696F7ED01}"/>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24063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E69CD-0061-D492-A0C9-6E5BDE013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0E967-94EF-766C-8147-2EE0CDDCF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C9477-2493-D95B-F514-3112E3DA4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37A1C9-5B63-D37E-9090-E1E5FB1C91B4}"/>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06681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80812" y="614720"/>
            <a:ext cx="9456492" cy="2091690"/>
          </a:xfrm>
          <a:prstGeom prst="rect">
            <a:avLst/>
          </a:prstGeom>
          <a:noFill/>
          <a:ln/>
        </p:spPr>
        <p:txBody>
          <a:bodyPr wrap="square" lIns="0" tIns="0" rIns="0" bIns="0" rtlCol="0" anchor="t"/>
          <a:lstStyle/>
          <a:p>
            <a:pPr marL="0" indent="0" algn="l">
              <a:lnSpc>
                <a:spcPts val="5450"/>
              </a:lnSpc>
              <a:buNone/>
            </a:pPr>
            <a:r>
              <a:rPr lang="en-US" sz="4350" dirty="0">
                <a:solidFill>
                  <a:srgbClr val="2E3C4E"/>
                </a:solidFill>
                <a:latin typeface="Host Grotesk Medium" pitchFamily="34" charset="0"/>
                <a:ea typeface="Host Grotesk Medium" pitchFamily="34" charset="-122"/>
                <a:cs typeface="Host Grotesk Medium" pitchFamily="34" charset="-120"/>
              </a:rPr>
              <a:t>Diplomado de Pastoral Familia:</a:t>
            </a:r>
          </a:p>
          <a:p>
            <a:pPr marL="0" indent="0" algn="l">
              <a:lnSpc>
                <a:spcPts val="5450"/>
              </a:lnSpc>
              <a:buNone/>
            </a:pPr>
            <a:r>
              <a:rPr lang="en-US" sz="4350" dirty="0" err="1">
                <a:solidFill>
                  <a:srgbClr val="2E3C4E"/>
                </a:solidFill>
                <a:latin typeface="Host Grotesk Medium" pitchFamily="34" charset="0"/>
                <a:ea typeface="Host Grotesk Medium" pitchFamily="34" charset="-122"/>
                <a:cs typeface="Host Grotesk Medium" pitchFamily="34" charset="-120"/>
              </a:rPr>
              <a:t>Formando</a:t>
            </a:r>
            <a:r>
              <a:rPr lang="en-US" sz="4350" dirty="0">
                <a:solidFill>
                  <a:srgbClr val="2E3C4E"/>
                </a:solidFill>
                <a:latin typeface="Host Grotesk Medium" pitchFamily="34" charset="0"/>
                <a:ea typeface="Host Grotesk Medium" pitchFamily="34" charset="-122"/>
                <a:cs typeface="Host Grotesk Medium" pitchFamily="34" charset="-120"/>
              </a:rPr>
              <a:t> Agentes Especializados</a:t>
            </a:r>
            <a:endParaRPr lang="en-US" sz="4350" dirty="0"/>
          </a:p>
        </p:txBody>
      </p:sp>
      <p:sp>
        <p:nvSpPr>
          <p:cNvPr id="4" name="Text 1"/>
          <p:cNvSpPr/>
          <p:nvPr/>
        </p:nvSpPr>
        <p:spPr>
          <a:xfrm>
            <a:off x="1137761" y="3269777"/>
            <a:ext cx="7582376" cy="2008108"/>
          </a:xfrm>
          <a:prstGeom prst="rect">
            <a:avLst/>
          </a:prstGeom>
          <a:noFill/>
          <a:ln/>
        </p:spPr>
        <p:txBody>
          <a:bodyPr wrap="square" lIns="0" tIns="0" rIns="0" bIns="0" rtlCol="0" anchor="t"/>
          <a:lstStyle/>
          <a:p>
            <a:pPr marL="0" indent="0" algn="just">
              <a:lnSpc>
                <a:spcPts val="2600"/>
              </a:lnSpc>
              <a:buNone/>
            </a:pPr>
            <a:r>
              <a:rPr lang="en-US" sz="1750" b="1" dirty="0">
                <a:solidFill>
                  <a:srgbClr val="384653"/>
                </a:solidFill>
                <a:latin typeface="Roboto" pitchFamily="34" charset="0"/>
                <a:ea typeface="Roboto" pitchFamily="34" charset="-122"/>
                <a:cs typeface="Roboto" pitchFamily="34" charset="-120"/>
              </a:rPr>
              <a:t>La Dimensión de Pastoral Familiar y Vida presenta este diplomado diseñado para formar y capacitar a los agentes de pastoral familiar, permitiéndoles realizar un apostolado intenso y vigoroso con las familias de la Arquidiócesis. Este programa responde al Plan Diocesano de Pastoral que marca a la familia como prioridad, reconociendo la necesidad de apóstoles formados para el trabajo pastoral en las parroquias.</a:t>
            </a:r>
            <a:endParaRPr lang="en-US" sz="1750" b="1" dirty="0"/>
          </a:p>
        </p:txBody>
      </p:sp>
      <p:sp>
        <p:nvSpPr>
          <p:cNvPr id="6" name="Shape 3"/>
          <p:cNvSpPr/>
          <p:nvPr/>
        </p:nvSpPr>
        <p:spPr>
          <a:xfrm>
            <a:off x="780812" y="7241143"/>
            <a:ext cx="356949" cy="356949"/>
          </a:xfrm>
          <a:prstGeom prst="roundRect">
            <a:avLst>
              <a:gd name="adj" fmla="val 25614543"/>
            </a:avLst>
          </a:prstGeom>
          <a:noFill/>
          <a:ln w="7620">
            <a:solidFill>
              <a:srgbClr val="FFFFFF"/>
            </a:solidFill>
            <a:prstDash val="solid"/>
          </a:ln>
        </p:spPr>
        <p:txBody>
          <a:bodyPr/>
          <a:lstStyle/>
          <a:p>
            <a:endParaRPr lang="es-MX"/>
          </a:p>
        </p:txBody>
      </p:sp>
      <p:pic>
        <p:nvPicPr>
          <p:cNvPr id="7" name="Image 1" descr="preencoded.png"/>
          <p:cNvPicPr>
            <a:picLocks noChangeAspect="1"/>
          </p:cNvPicPr>
          <p:nvPr/>
        </p:nvPicPr>
        <p:blipFill>
          <a:blip r:embed="rId3"/>
          <a:stretch>
            <a:fillRect/>
          </a:stretch>
        </p:blipFill>
        <p:spPr>
          <a:xfrm>
            <a:off x="788432" y="7248763"/>
            <a:ext cx="341709" cy="341709"/>
          </a:xfrm>
          <a:prstGeom prst="rect">
            <a:avLst/>
          </a:prstGeom>
        </p:spPr>
      </p:pic>
      <p:sp>
        <p:nvSpPr>
          <p:cNvPr id="8" name="Text 4"/>
          <p:cNvSpPr/>
          <p:nvPr/>
        </p:nvSpPr>
        <p:spPr>
          <a:xfrm>
            <a:off x="1249204" y="7224474"/>
            <a:ext cx="2554010" cy="390287"/>
          </a:xfrm>
          <a:prstGeom prst="rect">
            <a:avLst/>
          </a:prstGeom>
          <a:noFill/>
          <a:ln/>
        </p:spPr>
        <p:txBody>
          <a:bodyPr wrap="none" lIns="0" tIns="0" rIns="0" bIns="0" rtlCol="0" anchor="t"/>
          <a:lstStyle/>
          <a:p>
            <a:pPr marL="0" indent="0" algn="l">
              <a:lnSpc>
                <a:spcPts val="3050"/>
              </a:lnSpc>
              <a:buNone/>
            </a:pPr>
            <a:r>
              <a:rPr lang="en-US" sz="2150" b="1" dirty="0">
                <a:solidFill>
                  <a:srgbClr val="384653"/>
                </a:solidFill>
                <a:latin typeface="Roboto Bold" pitchFamily="34" charset="0"/>
                <a:ea typeface="Roboto Bold" pitchFamily="34" charset="-122"/>
                <a:cs typeface="Roboto Bold" pitchFamily="34" charset="-120"/>
              </a:rPr>
              <a:t>by Francisco Soltero y Martha Plaza</a:t>
            </a:r>
            <a:endParaRPr lang="en-US" sz="2150" dirty="0"/>
          </a:p>
        </p:txBody>
      </p:sp>
      <p:pic>
        <p:nvPicPr>
          <p:cNvPr id="9" name="Imagen 8">
            <a:extLst>
              <a:ext uri="{FF2B5EF4-FFF2-40B4-BE49-F238E27FC236}">
                <a16:creationId xmlns:a16="http://schemas.microsoft.com/office/drawing/2014/main" id="{5E4F557E-9237-3ADF-9F02-11D35C6045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96607" y="5277885"/>
            <a:ext cx="2554010" cy="2554010"/>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pic>
        <p:nvPicPr>
          <p:cNvPr id="12" name="Imagen 11">
            <a:extLst>
              <a:ext uri="{FF2B5EF4-FFF2-40B4-BE49-F238E27FC236}">
                <a16:creationId xmlns:a16="http://schemas.microsoft.com/office/drawing/2014/main" id="{2303191A-8C84-B199-50E7-187C0F33DE0C}"/>
              </a:ext>
            </a:extLst>
          </p:cNvPr>
          <p:cNvPicPr>
            <a:picLocks noChangeAspect="1"/>
          </p:cNvPicPr>
          <p:nvPr/>
        </p:nvPicPr>
        <p:blipFill>
          <a:blip r:embed="rId5"/>
          <a:stretch>
            <a:fillRect/>
          </a:stretch>
        </p:blipFill>
        <p:spPr>
          <a:xfrm>
            <a:off x="8888609" y="0"/>
            <a:ext cx="5761669" cy="8368748"/>
          </a:xfrm>
          <a:prstGeom prst="rect">
            <a:avLst/>
          </a:prstGeom>
        </p:spPr>
      </p:pic>
      <p:sp>
        <p:nvSpPr>
          <p:cNvPr id="13" name="Text 0">
            <a:extLst>
              <a:ext uri="{FF2B5EF4-FFF2-40B4-BE49-F238E27FC236}">
                <a16:creationId xmlns:a16="http://schemas.microsoft.com/office/drawing/2014/main" id="{A572526A-D578-A4DB-DC41-5C09D69894A7}"/>
              </a:ext>
            </a:extLst>
          </p:cNvPr>
          <p:cNvSpPr/>
          <p:nvPr/>
        </p:nvSpPr>
        <p:spPr>
          <a:xfrm>
            <a:off x="10723091" y="6708544"/>
            <a:ext cx="3907309" cy="1422145"/>
          </a:xfrm>
          <a:prstGeom prst="rect">
            <a:avLst/>
          </a:prstGeom>
          <a:noFill/>
          <a:ln/>
        </p:spPr>
        <p:txBody>
          <a:bodyPr wrap="square" lIns="0" tIns="0" rIns="0" bIns="0" rtlCol="0" anchor="t"/>
          <a:lstStyle/>
          <a:p>
            <a:pPr>
              <a:lnSpc>
                <a:spcPts val="5450"/>
              </a:lnSpc>
            </a:pPr>
            <a:r>
              <a:rPr lang="es-MX" sz="3600" dirty="0">
                <a:solidFill>
                  <a:schemeClr val="bg1"/>
                </a:solidFill>
                <a:latin typeface="Amasis MT Pro Medium" panose="02040604050005020304" pitchFamily="18" charset="0"/>
              </a:rPr>
              <a:t>Taller de pastoral familiar</a:t>
            </a:r>
            <a:endParaRPr lang="en-US" sz="6600" dirty="0">
              <a:solidFill>
                <a:schemeClr val="bg1"/>
              </a:solidFill>
              <a:latin typeface="Amasis MT Pro Medium" panose="02040604050005020304" pitchFamily="18" charset="0"/>
              <a:ea typeface="Host Grotesk Medium" pitchFamily="34" charset="-122"/>
              <a:cs typeface="Host Grotesk Medium" pitchFamily="34" charset="-120"/>
            </a:endParaRPr>
          </a:p>
          <a:p>
            <a:pPr marL="0" indent="0" algn="l">
              <a:lnSpc>
                <a:spcPts val="5450"/>
              </a:lnSpc>
              <a:buNone/>
            </a:pPr>
            <a:endParaRPr lang="en-US" sz="4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363748" y="333197"/>
            <a:ext cx="4045387" cy="394930"/>
          </a:xfrm>
          <a:prstGeom prst="rect">
            <a:avLst/>
          </a:prstGeom>
          <a:noFill/>
          <a:ln/>
        </p:spPr>
        <p:txBody>
          <a:bodyPr wrap="none" lIns="0" tIns="0" rIns="0" bIns="0" rtlCol="0" anchor="t"/>
          <a:lstStyle/>
          <a:p>
            <a:pPr marL="0" indent="0" algn="l">
              <a:lnSpc>
                <a:spcPts val="3100"/>
              </a:lnSpc>
              <a:buNone/>
            </a:pPr>
            <a:r>
              <a:rPr lang="en-US" sz="3200" dirty="0">
                <a:solidFill>
                  <a:srgbClr val="2E3C4E"/>
                </a:solidFill>
                <a:latin typeface="Host Grotesk Medium" pitchFamily="34" charset="0"/>
                <a:ea typeface="Host Grotesk Medium" pitchFamily="34" charset="-122"/>
                <a:cs typeface="Host Grotesk Medium" pitchFamily="34" charset="-120"/>
              </a:rPr>
              <a:t>Destinatarios del Diplomado</a:t>
            </a:r>
            <a:endParaRPr lang="en-US" sz="3200" dirty="0"/>
          </a:p>
        </p:txBody>
      </p:sp>
      <p:pic>
        <p:nvPicPr>
          <p:cNvPr id="3" name="Image 0" descr="preencoded.png"/>
          <p:cNvPicPr>
            <a:picLocks noChangeAspect="1"/>
          </p:cNvPicPr>
          <p:nvPr/>
        </p:nvPicPr>
        <p:blipFill>
          <a:blip r:embed="rId3"/>
          <a:stretch>
            <a:fillRect/>
          </a:stretch>
        </p:blipFill>
        <p:spPr>
          <a:xfrm>
            <a:off x="819884" y="1034534"/>
            <a:ext cx="3159323" cy="1952506"/>
          </a:xfrm>
          <a:prstGeom prst="rect">
            <a:avLst/>
          </a:prstGeom>
        </p:spPr>
      </p:pic>
      <p:sp>
        <p:nvSpPr>
          <p:cNvPr id="4" name="Text 1"/>
          <p:cNvSpPr/>
          <p:nvPr/>
        </p:nvSpPr>
        <p:spPr>
          <a:xfrm>
            <a:off x="4347614" y="1034824"/>
            <a:ext cx="1885831" cy="197406"/>
          </a:xfrm>
          <a:prstGeom prst="rect">
            <a:avLst/>
          </a:prstGeom>
          <a:noFill/>
          <a:ln/>
        </p:spPr>
        <p:txBody>
          <a:bodyPr wrap="none" lIns="0" tIns="0" rIns="0" bIns="0" rtlCol="0" anchor="t"/>
          <a:lstStyle/>
          <a:p>
            <a:pPr marL="0" indent="0" algn="l">
              <a:lnSpc>
                <a:spcPts val="1550"/>
              </a:lnSpc>
              <a:buNone/>
            </a:pPr>
            <a:r>
              <a:rPr lang="en-US" sz="3200" dirty="0">
                <a:solidFill>
                  <a:srgbClr val="384653"/>
                </a:solidFill>
                <a:latin typeface="Host Grotesk Medium" pitchFamily="34" charset="0"/>
                <a:ea typeface="Host Grotesk Medium" pitchFamily="34" charset="-122"/>
                <a:cs typeface="Host Grotesk Medium" pitchFamily="34" charset="-120"/>
              </a:rPr>
              <a:t>Coordinadores de Equipos</a:t>
            </a:r>
            <a:endParaRPr lang="en-US" sz="3200" dirty="0"/>
          </a:p>
        </p:txBody>
      </p:sp>
      <p:sp>
        <p:nvSpPr>
          <p:cNvPr id="5" name="Text 2"/>
          <p:cNvSpPr/>
          <p:nvPr/>
        </p:nvSpPr>
        <p:spPr>
          <a:xfrm>
            <a:off x="4366059" y="1569954"/>
            <a:ext cx="7807279" cy="1679376"/>
          </a:xfrm>
          <a:prstGeom prst="rect">
            <a:avLst/>
          </a:prstGeom>
          <a:noFill/>
          <a:ln/>
        </p:spPr>
        <p:txBody>
          <a:bodyPr wrap="square" lIns="0" tIns="0" rIns="0" bIns="0" rtlCol="0" anchor="t"/>
          <a:lstStyle/>
          <a:p>
            <a:pPr marL="0" indent="0" algn="l">
              <a:lnSpc>
                <a:spcPts val="1450"/>
              </a:lnSpc>
              <a:buNone/>
            </a:pPr>
            <a:r>
              <a:rPr lang="en-US" sz="1600" dirty="0">
                <a:solidFill>
                  <a:srgbClr val="384653"/>
                </a:solidFill>
                <a:latin typeface="Roboto" pitchFamily="34" charset="0"/>
                <a:ea typeface="Roboto" pitchFamily="34" charset="-122"/>
                <a:cs typeface="Roboto" pitchFamily="34" charset="-120"/>
              </a:rPr>
              <a:t>El diplomado está dirigido a todos los coordinadores de equipos parroquiales, movimientos y de foranía, así como responsables de pastoral familiar que buscan profundizar sus conocimientos y mejorar su servicio.</a:t>
            </a:r>
            <a:endParaRPr lang="en-US" sz="1600" dirty="0"/>
          </a:p>
        </p:txBody>
      </p:sp>
      <p:pic>
        <p:nvPicPr>
          <p:cNvPr id="6" name="Image 1" descr="preencoded.png"/>
          <p:cNvPicPr>
            <a:picLocks noChangeAspect="1"/>
          </p:cNvPicPr>
          <p:nvPr/>
        </p:nvPicPr>
        <p:blipFill>
          <a:blip r:embed="rId4"/>
          <a:stretch>
            <a:fillRect/>
          </a:stretch>
        </p:blipFill>
        <p:spPr>
          <a:xfrm>
            <a:off x="2021859" y="3165979"/>
            <a:ext cx="3159323" cy="1952506"/>
          </a:xfrm>
          <a:prstGeom prst="rect">
            <a:avLst/>
          </a:prstGeom>
        </p:spPr>
      </p:pic>
      <p:sp>
        <p:nvSpPr>
          <p:cNvPr id="7" name="Text 3"/>
          <p:cNvSpPr/>
          <p:nvPr/>
        </p:nvSpPr>
        <p:spPr>
          <a:xfrm>
            <a:off x="5536406" y="3165979"/>
            <a:ext cx="1777008" cy="197406"/>
          </a:xfrm>
          <a:prstGeom prst="rect">
            <a:avLst/>
          </a:prstGeom>
          <a:noFill/>
          <a:ln/>
        </p:spPr>
        <p:txBody>
          <a:bodyPr wrap="none" lIns="0" tIns="0" rIns="0" bIns="0" rtlCol="0" anchor="t"/>
          <a:lstStyle/>
          <a:p>
            <a:pPr marL="0" indent="0" algn="l">
              <a:lnSpc>
                <a:spcPts val="1550"/>
              </a:lnSpc>
              <a:buNone/>
            </a:pPr>
            <a:r>
              <a:rPr lang="en-US" sz="3200" dirty="0">
                <a:solidFill>
                  <a:srgbClr val="384653"/>
                </a:solidFill>
                <a:latin typeface="Host Grotesk Medium" pitchFamily="34" charset="0"/>
                <a:ea typeface="Host Grotesk Medium" pitchFamily="34" charset="-122"/>
                <a:cs typeface="Host Grotesk Medium" pitchFamily="34" charset="-120"/>
              </a:rPr>
              <a:t>Interesados en Formarse</a:t>
            </a:r>
            <a:endParaRPr lang="en-US" sz="3200" dirty="0"/>
          </a:p>
        </p:txBody>
      </p:sp>
      <p:sp>
        <p:nvSpPr>
          <p:cNvPr id="8" name="Text 4"/>
          <p:cNvSpPr/>
          <p:nvPr/>
        </p:nvSpPr>
        <p:spPr>
          <a:xfrm>
            <a:off x="5536406" y="3757287"/>
            <a:ext cx="6636932" cy="1481970"/>
          </a:xfrm>
          <a:prstGeom prst="rect">
            <a:avLst/>
          </a:prstGeom>
          <a:noFill/>
          <a:ln/>
        </p:spPr>
        <p:txBody>
          <a:bodyPr wrap="square" lIns="0" tIns="0" rIns="0" bIns="0" rtlCol="0" anchor="t"/>
          <a:lstStyle/>
          <a:p>
            <a:pPr marL="0" indent="0" algn="l">
              <a:lnSpc>
                <a:spcPts val="1450"/>
              </a:lnSpc>
              <a:buNone/>
            </a:pPr>
            <a:r>
              <a:rPr lang="en-US" sz="1600" dirty="0">
                <a:solidFill>
                  <a:srgbClr val="384653"/>
                </a:solidFill>
                <a:latin typeface="Roboto" pitchFamily="34" charset="0"/>
                <a:ea typeface="Roboto" pitchFamily="34" charset="-122"/>
                <a:cs typeface="Roboto" pitchFamily="34" charset="-120"/>
              </a:rPr>
              <a:t>También está abierto a todas aquellas personas interesadas en formarse como agentes de pastoral familiar, que desean adquirir las herramientas necesarias para este importante servicio a la comunidad</a:t>
            </a:r>
            <a:r>
              <a:rPr lang="en-US" sz="950" dirty="0">
                <a:solidFill>
                  <a:srgbClr val="384653"/>
                </a:solidFill>
                <a:latin typeface="Roboto" pitchFamily="34" charset="0"/>
                <a:ea typeface="Roboto" pitchFamily="34" charset="-122"/>
                <a:cs typeface="Roboto" pitchFamily="34" charset="-120"/>
              </a:rPr>
              <a:t>.</a:t>
            </a:r>
            <a:endParaRPr lang="en-US" sz="950" dirty="0"/>
          </a:p>
        </p:txBody>
      </p:sp>
      <p:pic>
        <p:nvPicPr>
          <p:cNvPr id="9" name="Image 2" descr="preencoded.png"/>
          <p:cNvPicPr>
            <a:picLocks noChangeAspect="1"/>
          </p:cNvPicPr>
          <p:nvPr/>
        </p:nvPicPr>
        <p:blipFill>
          <a:blip r:embed="rId5"/>
          <a:stretch>
            <a:fillRect/>
          </a:stretch>
        </p:blipFill>
        <p:spPr>
          <a:xfrm>
            <a:off x="2767953" y="5280601"/>
            <a:ext cx="3159323" cy="1952506"/>
          </a:xfrm>
          <a:prstGeom prst="rect">
            <a:avLst/>
          </a:prstGeom>
        </p:spPr>
      </p:pic>
      <p:sp>
        <p:nvSpPr>
          <p:cNvPr id="10" name="Text 5"/>
          <p:cNvSpPr/>
          <p:nvPr/>
        </p:nvSpPr>
        <p:spPr>
          <a:xfrm>
            <a:off x="6220317" y="5373529"/>
            <a:ext cx="1715095" cy="197406"/>
          </a:xfrm>
          <a:prstGeom prst="rect">
            <a:avLst/>
          </a:prstGeom>
          <a:noFill/>
          <a:ln/>
        </p:spPr>
        <p:txBody>
          <a:bodyPr wrap="none" lIns="0" tIns="0" rIns="0" bIns="0" rtlCol="0" anchor="t"/>
          <a:lstStyle/>
          <a:p>
            <a:pPr marL="0" indent="0" algn="l">
              <a:lnSpc>
                <a:spcPts val="1550"/>
              </a:lnSpc>
              <a:buNone/>
            </a:pPr>
            <a:r>
              <a:rPr lang="en-US" sz="3200" dirty="0">
                <a:solidFill>
                  <a:srgbClr val="384653"/>
                </a:solidFill>
                <a:latin typeface="Host Grotesk Medium" pitchFamily="34" charset="0"/>
                <a:ea typeface="Host Grotesk Medium" pitchFamily="34" charset="-122"/>
                <a:cs typeface="Host Grotesk Medium" pitchFamily="34" charset="-120"/>
              </a:rPr>
              <a:t>Sacerdotes y Religiosos</a:t>
            </a:r>
            <a:endParaRPr lang="en-US" sz="3200" dirty="0"/>
          </a:p>
        </p:txBody>
      </p:sp>
      <p:sp>
        <p:nvSpPr>
          <p:cNvPr id="11" name="Text 6"/>
          <p:cNvSpPr/>
          <p:nvPr/>
        </p:nvSpPr>
        <p:spPr>
          <a:xfrm>
            <a:off x="6221896" y="5922687"/>
            <a:ext cx="7966305" cy="1613654"/>
          </a:xfrm>
          <a:prstGeom prst="rect">
            <a:avLst/>
          </a:prstGeom>
          <a:noFill/>
          <a:ln/>
        </p:spPr>
        <p:txBody>
          <a:bodyPr wrap="square" lIns="0" tIns="0" rIns="0" bIns="0" rtlCol="0" anchor="t"/>
          <a:lstStyle/>
          <a:p>
            <a:pPr marL="0" indent="0" algn="l">
              <a:lnSpc>
                <a:spcPts val="1450"/>
              </a:lnSpc>
              <a:buNone/>
            </a:pPr>
            <a:r>
              <a:rPr lang="en-US" sz="1600" dirty="0">
                <a:solidFill>
                  <a:srgbClr val="384653"/>
                </a:solidFill>
                <a:latin typeface="Roboto" pitchFamily="34" charset="0"/>
                <a:ea typeface="Roboto" pitchFamily="34" charset="-122"/>
                <a:cs typeface="Roboto" pitchFamily="34" charset="-120"/>
              </a:rPr>
              <a:t>Sacerdotes, religiosos, religiosas y agentes de pastoral interesados en la familia también son bienvenidos a participar en este programa de formación especializada para enriquecer su ministerio.</a:t>
            </a:r>
            <a:endParaRPr lang="en-US" sz="1600" dirty="0"/>
          </a:p>
        </p:txBody>
      </p:sp>
      <p:sp>
        <p:nvSpPr>
          <p:cNvPr id="12" name="Text 7"/>
          <p:cNvSpPr/>
          <p:nvPr/>
        </p:nvSpPr>
        <p:spPr>
          <a:xfrm>
            <a:off x="442198" y="7501652"/>
            <a:ext cx="13746004" cy="378857"/>
          </a:xfrm>
          <a:prstGeom prst="rect">
            <a:avLst/>
          </a:prstGeom>
          <a:noFill/>
          <a:ln/>
        </p:spPr>
        <p:txBody>
          <a:bodyPr wrap="square" lIns="0" tIns="0" rIns="0" bIns="0" rtlCol="0" anchor="t"/>
          <a:lstStyle/>
          <a:p>
            <a:pPr marL="0" indent="0" algn="ctr">
              <a:lnSpc>
                <a:spcPts val="1450"/>
              </a:lnSpc>
              <a:buNone/>
            </a:pPr>
            <a:r>
              <a:rPr lang="en-US" sz="1600" b="1" dirty="0">
                <a:solidFill>
                  <a:srgbClr val="384653"/>
                </a:solidFill>
                <a:latin typeface="Roboto" pitchFamily="34" charset="0"/>
                <a:ea typeface="Roboto" pitchFamily="34" charset="-122"/>
                <a:cs typeface="Roboto" pitchFamily="34" charset="-120"/>
              </a:rPr>
              <a:t>El Diplomado de Pastoral Familiar está diseñado para ser accesible a todos aquellos que sienten el llamado a servir a las familias desde una perspectiva pastoral. La diversidad de participantes enriquece la experiencia formativa y permite crear redes de colaboración que fortalecen la pastoral familiar en toda la Arquidiócesis</a:t>
            </a:r>
            <a:r>
              <a:rPr lang="en-US" sz="1600" dirty="0">
                <a:solidFill>
                  <a:srgbClr val="384653"/>
                </a:solidFill>
                <a:latin typeface="Roboto" pitchFamily="34" charset="0"/>
                <a:ea typeface="Roboto" pitchFamily="34" charset="-122"/>
                <a:cs typeface="Roboto" pitchFamily="34" charset="-120"/>
              </a:rPr>
              <a:t>.</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9D4F-F0BC-1E66-4A76-5BED0427218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E81732D-6C5A-1E18-9DA6-FB41EF7ACCAB}"/>
              </a:ext>
            </a:extLst>
          </p:cNvPr>
          <p:cNvSpPr/>
          <p:nvPr/>
        </p:nvSpPr>
        <p:spPr>
          <a:xfrm>
            <a:off x="879520" y="356652"/>
            <a:ext cx="4045387" cy="394930"/>
          </a:xfrm>
          <a:prstGeom prst="rect">
            <a:avLst/>
          </a:prstGeom>
          <a:noFill/>
          <a:ln/>
        </p:spPr>
        <p:txBody>
          <a:bodyPr wrap="none" lIns="0" tIns="0" rIns="0" bIns="0" rtlCol="0" anchor="t"/>
          <a:lstStyle/>
          <a:p>
            <a:pPr marL="0" indent="0" algn="l">
              <a:lnSpc>
                <a:spcPts val="3100"/>
              </a:lnSpc>
              <a:buNone/>
            </a:pPr>
            <a:r>
              <a:rPr lang="en-US" sz="2450" b="1" dirty="0" err="1">
                <a:solidFill>
                  <a:srgbClr val="2E3C4E"/>
                </a:solidFill>
                <a:latin typeface="Host Grotesk Medium" pitchFamily="34" charset="0"/>
                <a:ea typeface="Host Grotesk Medium" pitchFamily="34" charset="-122"/>
              </a:rPr>
              <a:t>Conformación</a:t>
            </a:r>
            <a:r>
              <a:rPr lang="en-US" sz="2450" b="1" dirty="0">
                <a:solidFill>
                  <a:srgbClr val="2E3C4E"/>
                </a:solidFill>
                <a:latin typeface="Host Grotesk Medium" pitchFamily="34" charset="0"/>
                <a:ea typeface="Host Grotesk Medium" pitchFamily="34" charset="-122"/>
              </a:rPr>
              <a:t> del </a:t>
            </a:r>
            <a:r>
              <a:rPr lang="en-US" sz="2450" b="1" dirty="0" err="1">
                <a:solidFill>
                  <a:srgbClr val="2E3C4E"/>
                </a:solidFill>
                <a:latin typeface="Host Grotesk Medium" pitchFamily="34" charset="0"/>
                <a:ea typeface="Host Grotesk Medium" pitchFamily="34" charset="-122"/>
              </a:rPr>
              <a:t>diplomado</a:t>
            </a:r>
            <a:endParaRPr lang="en-US" sz="2450" b="1" dirty="0"/>
          </a:p>
        </p:txBody>
      </p:sp>
      <p:sp>
        <p:nvSpPr>
          <p:cNvPr id="14" name="CuadroTexto 13">
            <a:extLst>
              <a:ext uri="{FF2B5EF4-FFF2-40B4-BE49-F238E27FC236}">
                <a16:creationId xmlns:a16="http://schemas.microsoft.com/office/drawing/2014/main" id="{1F8D6EA6-758A-D4DF-3BC5-B88C858C7B94}"/>
              </a:ext>
            </a:extLst>
          </p:cNvPr>
          <p:cNvSpPr txBox="1"/>
          <p:nvPr/>
        </p:nvSpPr>
        <p:spPr>
          <a:xfrm>
            <a:off x="1189140" y="786007"/>
            <a:ext cx="12506982" cy="707886"/>
          </a:xfrm>
          <a:prstGeom prst="rect">
            <a:avLst/>
          </a:prstGeom>
          <a:noFill/>
        </p:spPr>
        <p:txBody>
          <a:bodyPr wrap="square">
            <a:spAutoFit/>
          </a:bodyPr>
          <a:lstStyle/>
          <a:p>
            <a:pPr algn="just"/>
            <a:r>
              <a:rPr lang="es-MX" sz="2000" dirty="0"/>
              <a:t>60 horas repartidas en tres veranos durante los primeros cuatro sábados del mes de agosto, las sesiones serán sabatinas de las 8:30 a las 14:30 horas.</a:t>
            </a:r>
          </a:p>
        </p:txBody>
      </p:sp>
      <p:graphicFrame>
        <p:nvGraphicFramePr>
          <p:cNvPr id="15" name="Tabla 14">
            <a:extLst>
              <a:ext uri="{FF2B5EF4-FFF2-40B4-BE49-F238E27FC236}">
                <a16:creationId xmlns:a16="http://schemas.microsoft.com/office/drawing/2014/main" id="{759D7289-6E59-7366-6593-810DFA658880}"/>
              </a:ext>
            </a:extLst>
          </p:cNvPr>
          <p:cNvGraphicFramePr>
            <a:graphicFrameLocks noGrp="1"/>
          </p:cNvGraphicFramePr>
          <p:nvPr>
            <p:extLst>
              <p:ext uri="{D42A27DB-BD31-4B8C-83A1-F6EECF244321}">
                <p14:modId xmlns:p14="http://schemas.microsoft.com/office/powerpoint/2010/main" val="3190324574"/>
              </p:ext>
            </p:extLst>
          </p:nvPr>
        </p:nvGraphicFramePr>
        <p:xfrm>
          <a:off x="934277" y="1547845"/>
          <a:ext cx="13000383" cy="6084871"/>
        </p:xfrm>
        <a:graphic>
          <a:graphicData uri="http://schemas.openxmlformats.org/drawingml/2006/table">
            <a:tbl>
              <a:tblPr firstRow="1" bandRow="1">
                <a:tableStyleId>{5C22544A-7EE6-4342-B048-85BDC9FD1C3A}</a:tableStyleId>
              </a:tblPr>
              <a:tblGrid>
                <a:gridCol w="2695619">
                  <a:extLst>
                    <a:ext uri="{9D8B030D-6E8A-4147-A177-3AD203B41FA5}">
                      <a16:colId xmlns:a16="http://schemas.microsoft.com/office/drawing/2014/main" val="3675893364"/>
                    </a:ext>
                  </a:extLst>
                </a:gridCol>
                <a:gridCol w="3701303">
                  <a:extLst>
                    <a:ext uri="{9D8B030D-6E8A-4147-A177-3AD203B41FA5}">
                      <a16:colId xmlns:a16="http://schemas.microsoft.com/office/drawing/2014/main" val="753661692"/>
                    </a:ext>
                  </a:extLst>
                </a:gridCol>
                <a:gridCol w="3255908">
                  <a:extLst>
                    <a:ext uri="{9D8B030D-6E8A-4147-A177-3AD203B41FA5}">
                      <a16:colId xmlns:a16="http://schemas.microsoft.com/office/drawing/2014/main" val="3998393530"/>
                    </a:ext>
                  </a:extLst>
                </a:gridCol>
                <a:gridCol w="3347553">
                  <a:extLst>
                    <a:ext uri="{9D8B030D-6E8A-4147-A177-3AD203B41FA5}">
                      <a16:colId xmlns:a16="http://schemas.microsoft.com/office/drawing/2014/main" val="1449295929"/>
                    </a:ext>
                  </a:extLst>
                </a:gridCol>
              </a:tblGrid>
              <a:tr h="598471">
                <a:tc>
                  <a:txBody>
                    <a:bodyPr/>
                    <a:lstStyle/>
                    <a:p>
                      <a:endParaRPr lang="es-MX" sz="2800" dirty="0"/>
                    </a:p>
                  </a:txBody>
                  <a:tcPr/>
                </a:tc>
                <a:tc>
                  <a:txBody>
                    <a:bodyPr/>
                    <a:lstStyle/>
                    <a:p>
                      <a:pPr algn="ctr"/>
                      <a:r>
                        <a:rPr lang="es-MX" sz="2800" b="0" dirty="0"/>
                        <a:t>Modulo A</a:t>
                      </a:r>
                    </a:p>
                  </a:txBody>
                  <a:tcPr/>
                </a:tc>
                <a:tc>
                  <a:txBody>
                    <a:bodyPr/>
                    <a:lstStyle/>
                    <a:p>
                      <a:pPr algn="ctr"/>
                      <a:r>
                        <a:rPr lang="es-MX" sz="2800" b="0" dirty="0"/>
                        <a:t>Modulo B</a:t>
                      </a:r>
                    </a:p>
                  </a:txBody>
                  <a:tcPr/>
                </a:tc>
                <a:tc>
                  <a:txBody>
                    <a:bodyPr/>
                    <a:lstStyle/>
                    <a:p>
                      <a:pPr algn="ctr"/>
                      <a:r>
                        <a:rPr lang="es-MX" sz="2800" b="0" dirty="0"/>
                        <a:t>Modulo C</a:t>
                      </a:r>
                    </a:p>
                  </a:txBody>
                  <a:tcPr/>
                </a:tc>
                <a:extLst>
                  <a:ext uri="{0D108BD9-81ED-4DB2-BD59-A6C34878D82A}">
                    <a16:rowId xmlns:a16="http://schemas.microsoft.com/office/drawing/2014/main" val="26627813"/>
                  </a:ext>
                </a:extLst>
              </a:tr>
              <a:tr h="569706">
                <a:tc>
                  <a:txBody>
                    <a:bodyPr/>
                    <a:lstStyle/>
                    <a:p>
                      <a:r>
                        <a:rPr lang="es-MX" sz="2800" b="1" dirty="0"/>
                        <a:t>Antropología</a:t>
                      </a:r>
                    </a:p>
                  </a:txBody>
                  <a:tcPr/>
                </a:tc>
                <a:tc>
                  <a:txBody>
                    <a:bodyPr/>
                    <a:lstStyle/>
                    <a:p>
                      <a:r>
                        <a:rPr lang="es-MX" sz="2800" b="0" dirty="0"/>
                        <a:t>La persona humana</a:t>
                      </a:r>
                    </a:p>
                  </a:txBody>
                  <a:tcPr/>
                </a:tc>
                <a:tc>
                  <a:txBody>
                    <a:bodyPr/>
                    <a:lstStyle/>
                    <a:p>
                      <a:r>
                        <a:rPr lang="es-MX" sz="2800" b="0" dirty="0"/>
                        <a:t>Psicología del amor conyugal</a:t>
                      </a:r>
                    </a:p>
                  </a:txBody>
                  <a:tcPr/>
                </a:tc>
                <a:tc>
                  <a:txBody>
                    <a:bodyPr/>
                    <a:lstStyle/>
                    <a:p>
                      <a:r>
                        <a:rPr lang="es-MX" sz="2800" b="0" dirty="0"/>
                        <a:t>Sexualidad humana</a:t>
                      </a:r>
                    </a:p>
                  </a:txBody>
                  <a:tcPr/>
                </a:tc>
                <a:extLst>
                  <a:ext uri="{0D108BD9-81ED-4DB2-BD59-A6C34878D82A}">
                    <a16:rowId xmlns:a16="http://schemas.microsoft.com/office/drawing/2014/main" val="249253919"/>
                  </a:ext>
                </a:extLst>
              </a:tr>
              <a:tr h="509559">
                <a:tc>
                  <a:txBody>
                    <a:bodyPr/>
                    <a:lstStyle/>
                    <a:p>
                      <a:r>
                        <a:rPr lang="es-MX" sz="2800" b="1" dirty="0"/>
                        <a:t>Eclesiología</a:t>
                      </a:r>
                    </a:p>
                  </a:txBody>
                  <a:tcPr/>
                </a:tc>
                <a:tc>
                  <a:txBody>
                    <a:bodyPr/>
                    <a:lstStyle/>
                    <a:p>
                      <a:r>
                        <a:rPr lang="es-MX" sz="2800" b="0" dirty="0"/>
                        <a:t>El ser y misión de la iglesia</a:t>
                      </a:r>
                    </a:p>
                  </a:txBody>
                  <a:tcPr/>
                </a:tc>
                <a:tc>
                  <a:txBody>
                    <a:bodyPr/>
                    <a:lstStyle/>
                    <a:p>
                      <a:r>
                        <a:rPr lang="es-MX" sz="2800" b="0" dirty="0"/>
                        <a:t>La familia iglesia domestica</a:t>
                      </a:r>
                    </a:p>
                  </a:txBody>
                  <a:tcPr/>
                </a:tc>
                <a:tc>
                  <a:txBody>
                    <a:bodyPr/>
                    <a:lstStyle/>
                    <a:p>
                      <a:r>
                        <a:rPr lang="es-MX" sz="2800" b="0" dirty="0"/>
                        <a:t>Teología del cuerpo en la familia</a:t>
                      </a:r>
                    </a:p>
                  </a:txBody>
                  <a:tcPr/>
                </a:tc>
                <a:extLst>
                  <a:ext uri="{0D108BD9-81ED-4DB2-BD59-A6C34878D82A}">
                    <a16:rowId xmlns:a16="http://schemas.microsoft.com/office/drawing/2014/main" val="2965906688"/>
                  </a:ext>
                </a:extLst>
              </a:tr>
              <a:tr h="940607">
                <a:tc>
                  <a:txBody>
                    <a:bodyPr/>
                    <a:lstStyle/>
                    <a:p>
                      <a:r>
                        <a:rPr lang="es-MX" sz="2800" b="1" dirty="0"/>
                        <a:t>Teología</a:t>
                      </a:r>
                    </a:p>
                  </a:txBody>
                  <a:tcPr/>
                </a:tc>
                <a:tc>
                  <a:txBody>
                    <a:bodyPr/>
                    <a:lstStyle/>
                    <a:p>
                      <a:r>
                        <a:rPr lang="es-MX" sz="2800" b="0" dirty="0"/>
                        <a:t>Sacramento del matrimonio</a:t>
                      </a:r>
                    </a:p>
                  </a:txBody>
                  <a:tcPr/>
                </a:tc>
                <a:tc>
                  <a:txBody>
                    <a:bodyPr/>
                    <a:lstStyle/>
                    <a:p>
                      <a:r>
                        <a:rPr lang="es-MX" sz="2800" b="0" dirty="0"/>
                        <a:t>La familia en el magisterio de la iglesia.</a:t>
                      </a:r>
                    </a:p>
                  </a:txBody>
                  <a:tcPr/>
                </a:tc>
                <a:tc>
                  <a:txBody>
                    <a:bodyPr/>
                    <a:lstStyle/>
                    <a:p>
                      <a:r>
                        <a:rPr lang="es-MX" sz="2800" b="0" dirty="0"/>
                        <a:t>El matrimonio y la familia en el derecho canónico</a:t>
                      </a:r>
                    </a:p>
                  </a:txBody>
                  <a:tcPr/>
                </a:tc>
                <a:extLst>
                  <a:ext uri="{0D108BD9-81ED-4DB2-BD59-A6C34878D82A}">
                    <a16:rowId xmlns:a16="http://schemas.microsoft.com/office/drawing/2014/main" val="268148361"/>
                  </a:ext>
                </a:extLst>
              </a:tr>
              <a:tr h="1327534">
                <a:tc>
                  <a:txBody>
                    <a:bodyPr/>
                    <a:lstStyle/>
                    <a:p>
                      <a:r>
                        <a:rPr lang="es-MX" sz="2800" b="1" dirty="0"/>
                        <a:t>Pastoral</a:t>
                      </a:r>
                    </a:p>
                  </a:txBody>
                  <a:tcPr/>
                </a:tc>
                <a:tc>
                  <a:txBody>
                    <a:bodyPr/>
                    <a:lstStyle/>
                    <a:p>
                      <a:r>
                        <a:rPr lang="es-MX" sz="2800" b="0" dirty="0"/>
                        <a:t>La Pastoral Familiar, naturaleza, transversalidad, estructuras, tiempos y modos.</a:t>
                      </a:r>
                    </a:p>
                  </a:txBody>
                  <a:tcPr/>
                </a:tc>
                <a:tc>
                  <a:txBody>
                    <a:bodyPr/>
                    <a:lstStyle/>
                    <a:p>
                      <a:r>
                        <a:rPr lang="es-MX" sz="2800" b="0" dirty="0"/>
                        <a:t>Escuela para padres, centros de la vida y consultorías.</a:t>
                      </a:r>
                    </a:p>
                  </a:txBody>
                  <a:tcPr/>
                </a:tc>
                <a:tc>
                  <a:txBody>
                    <a:bodyPr/>
                    <a:lstStyle/>
                    <a:p>
                      <a:r>
                        <a:rPr lang="es-MX" sz="2800" b="0" dirty="0"/>
                        <a:t>La pastoral de la situaciones difíciles e irregulares en la familia.</a:t>
                      </a:r>
                    </a:p>
                  </a:txBody>
                  <a:tcPr/>
                </a:tc>
                <a:extLst>
                  <a:ext uri="{0D108BD9-81ED-4DB2-BD59-A6C34878D82A}">
                    <a16:rowId xmlns:a16="http://schemas.microsoft.com/office/drawing/2014/main" val="2567949909"/>
                  </a:ext>
                </a:extLst>
              </a:tr>
            </a:tbl>
          </a:graphicData>
        </a:graphic>
      </p:graphicFrame>
    </p:spTree>
    <p:extLst>
      <p:ext uri="{BB962C8B-B14F-4D97-AF65-F5344CB8AC3E}">
        <p14:creationId xmlns:p14="http://schemas.microsoft.com/office/powerpoint/2010/main" val="370612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53CFD-5E5B-CCA1-9FDE-0D5006EA7BD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F9C78EB-A100-5DC6-8992-27FD8BB68BCE}"/>
              </a:ext>
            </a:extLst>
          </p:cNvPr>
          <p:cNvSpPr/>
          <p:nvPr/>
        </p:nvSpPr>
        <p:spPr>
          <a:xfrm>
            <a:off x="879520" y="356652"/>
            <a:ext cx="4045387" cy="394930"/>
          </a:xfrm>
          <a:prstGeom prst="rect">
            <a:avLst/>
          </a:prstGeom>
          <a:noFill/>
          <a:ln/>
        </p:spPr>
        <p:txBody>
          <a:bodyPr wrap="none" lIns="0" tIns="0" rIns="0" bIns="0" rtlCol="0" anchor="t"/>
          <a:lstStyle/>
          <a:p>
            <a:pPr marL="0" indent="0" algn="l">
              <a:lnSpc>
                <a:spcPts val="3100"/>
              </a:lnSpc>
              <a:buNone/>
            </a:pPr>
            <a:r>
              <a:rPr lang="en-US" sz="2450" b="1" dirty="0" err="1">
                <a:solidFill>
                  <a:srgbClr val="2E3C4E"/>
                </a:solidFill>
                <a:latin typeface="Host Grotesk Medium" pitchFamily="34" charset="0"/>
                <a:ea typeface="Host Grotesk Medium" pitchFamily="34" charset="-122"/>
              </a:rPr>
              <a:t>Sede</a:t>
            </a:r>
            <a:r>
              <a:rPr lang="en-US" sz="2450" b="1" dirty="0">
                <a:solidFill>
                  <a:srgbClr val="2E3C4E"/>
                </a:solidFill>
                <a:latin typeface="Host Grotesk Medium" pitchFamily="34" charset="0"/>
                <a:ea typeface="Host Grotesk Medium" pitchFamily="34" charset="-122"/>
              </a:rPr>
              <a:t>:</a:t>
            </a:r>
            <a:endParaRPr lang="en-US" sz="2450" b="1" dirty="0"/>
          </a:p>
        </p:txBody>
      </p:sp>
      <p:sp>
        <p:nvSpPr>
          <p:cNvPr id="4" name="CuadroTexto 3">
            <a:extLst>
              <a:ext uri="{FF2B5EF4-FFF2-40B4-BE49-F238E27FC236}">
                <a16:creationId xmlns:a16="http://schemas.microsoft.com/office/drawing/2014/main" id="{4B4509CF-AC10-DF97-FF8A-3C1F1AA86DA2}"/>
              </a:ext>
            </a:extLst>
          </p:cNvPr>
          <p:cNvSpPr txBox="1"/>
          <p:nvPr/>
        </p:nvSpPr>
        <p:spPr>
          <a:xfrm>
            <a:off x="1987826" y="751582"/>
            <a:ext cx="8050696" cy="2308324"/>
          </a:xfrm>
          <a:prstGeom prst="rect">
            <a:avLst/>
          </a:prstGeom>
          <a:noFill/>
        </p:spPr>
        <p:txBody>
          <a:bodyPr wrap="square">
            <a:spAutoFit/>
          </a:bodyPr>
          <a:lstStyle/>
          <a:p>
            <a:r>
              <a:rPr lang="es-MX" sz="3600" dirty="0"/>
              <a:t>Rectoría de La Visitación</a:t>
            </a:r>
          </a:p>
          <a:p>
            <a:r>
              <a:rPr lang="es-MX" sz="3600" dirty="0"/>
              <a:t>Luis G. </a:t>
            </a:r>
            <a:r>
              <a:rPr lang="es-MX" sz="3600" dirty="0" err="1"/>
              <a:t>Banuet</a:t>
            </a:r>
            <a:r>
              <a:rPr lang="es-MX" sz="3600" dirty="0"/>
              <a:t> # 257,</a:t>
            </a:r>
          </a:p>
          <a:p>
            <a:r>
              <a:rPr lang="es-MX" sz="3600" dirty="0"/>
              <a:t>Col. </a:t>
            </a:r>
            <a:r>
              <a:rPr lang="es-MX" sz="3600" dirty="0" err="1"/>
              <a:t>Cuahutémoc</a:t>
            </a:r>
            <a:r>
              <a:rPr lang="es-MX" sz="3600" dirty="0"/>
              <a:t>,</a:t>
            </a:r>
          </a:p>
          <a:p>
            <a:r>
              <a:rPr lang="es-MX" sz="3600" dirty="0"/>
              <a:t>Morelia, </a:t>
            </a:r>
            <a:r>
              <a:rPr lang="es-MX" sz="3600" dirty="0" err="1"/>
              <a:t>Michoacan</a:t>
            </a:r>
            <a:endParaRPr lang="es-MX" sz="3600" dirty="0"/>
          </a:p>
        </p:txBody>
      </p:sp>
      <p:pic>
        <p:nvPicPr>
          <p:cNvPr id="7" name="Imagen 6">
            <a:extLst>
              <a:ext uri="{FF2B5EF4-FFF2-40B4-BE49-F238E27FC236}">
                <a16:creationId xmlns:a16="http://schemas.microsoft.com/office/drawing/2014/main" id="{6E4B62B3-789F-1CFA-620F-E386BCE2CDAE}"/>
              </a:ext>
            </a:extLst>
          </p:cNvPr>
          <p:cNvPicPr>
            <a:picLocks noChangeAspect="1"/>
          </p:cNvPicPr>
          <p:nvPr/>
        </p:nvPicPr>
        <p:blipFill>
          <a:blip r:embed="rId3"/>
          <a:stretch>
            <a:fillRect/>
          </a:stretch>
        </p:blipFill>
        <p:spPr>
          <a:xfrm>
            <a:off x="5218938" y="3301015"/>
            <a:ext cx="8859034" cy="4429517"/>
          </a:xfrm>
          <a:prstGeom prst="rect">
            <a:avLst/>
          </a:prstGeom>
        </p:spPr>
      </p:pic>
    </p:spTree>
    <p:extLst>
      <p:ext uri="{BB962C8B-B14F-4D97-AF65-F5344CB8AC3E}">
        <p14:creationId xmlns:p14="http://schemas.microsoft.com/office/powerpoint/2010/main" val="287745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05299" y="647105"/>
            <a:ext cx="6751677" cy="641985"/>
          </a:xfrm>
          <a:prstGeom prst="rect">
            <a:avLst/>
          </a:prstGeom>
          <a:noFill/>
          <a:ln/>
        </p:spPr>
        <p:txBody>
          <a:bodyPr wrap="none" lIns="0" tIns="0" rIns="0" bIns="0" rtlCol="0" anchor="t"/>
          <a:lstStyle/>
          <a:p>
            <a:pPr marL="0" indent="0" algn="l">
              <a:lnSpc>
                <a:spcPts val="5050"/>
              </a:lnSpc>
              <a:buNone/>
            </a:pPr>
            <a:r>
              <a:rPr lang="en-US" sz="4000" dirty="0">
                <a:solidFill>
                  <a:srgbClr val="2E3C4E"/>
                </a:solidFill>
                <a:latin typeface="Host Grotesk Medium" pitchFamily="34" charset="0"/>
                <a:ea typeface="Host Grotesk Medium" pitchFamily="34" charset="-122"/>
                <a:cs typeface="Host Grotesk Medium" pitchFamily="34" charset="-120"/>
              </a:rPr>
              <a:t>Breve Historia del Diplomado</a:t>
            </a:r>
            <a:endParaRPr lang="en-US" sz="4000" dirty="0"/>
          </a:p>
        </p:txBody>
      </p:sp>
      <p:sp>
        <p:nvSpPr>
          <p:cNvPr id="4" name="Shape 1"/>
          <p:cNvSpPr/>
          <p:nvPr/>
        </p:nvSpPr>
        <p:spPr>
          <a:xfrm>
            <a:off x="6436400" y="1597223"/>
            <a:ext cx="22860" cy="4522113"/>
          </a:xfrm>
          <a:prstGeom prst="roundRect">
            <a:avLst>
              <a:gd name="adj" fmla="val 377433"/>
            </a:avLst>
          </a:prstGeom>
          <a:solidFill>
            <a:srgbClr val="BFD3D8"/>
          </a:solidFill>
          <a:ln/>
        </p:spPr>
        <p:txBody>
          <a:bodyPr/>
          <a:lstStyle/>
          <a:p>
            <a:endParaRPr lang="es-MX"/>
          </a:p>
        </p:txBody>
      </p:sp>
      <p:sp>
        <p:nvSpPr>
          <p:cNvPr id="5" name="Shape 2"/>
          <p:cNvSpPr/>
          <p:nvPr/>
        </p:nvSpPr>
        <p:spPr>
          <a:xfrm>
            <a:off x="6644640" y="1816894"/>
            <a:ext cx="616268" cy="22860"/>
          </a:xfrm>
          <a:prstGeom prst="roundRect">
            <a:avLst>
              <a:gd name="adj" fmla="val 377433"/>
            </a:avLst>
          </a:prstGeom>
          <a:solidFill>
            <a:srgbClr val="BFD3D8"/>
          </a:solidFill>
          <a:ln/>
        </p:spPr>
        <p:txBody>
          <a:bodyPr/>
          <a:lstStyle/>
          <a:p>
            <a:endParaRPr lang="es-MX"/>
          </a:p>
        </p:txBody>
      </p:sp>
      <p:sp>
        <p:nvSpPr>
          <p:cNvPr id="6" name="Shape 3"/>
          <p:cNvSpPr/>
          <p:nvPr/>
        </p:nvSpPr>
        <p:spPr>
          <a:xfrm>
            <a:off x="6205299" y="1597223"/>
            <a:ext cx="462201" cy="462201"/>
          </a:xfrm>
          <a:prstGeom prst="roundRect">
            <a:avLst>
              <a:gd name="adj" fmla="val 18667"/>
            </a:avLst>
          </a:prstGeom>
          <a:solidFill>
            <a:srgbClr val="D9EDF2"/>
          </a:solidFill>
          <a:ln w="7620">
            <a:solidFill>
              <a:srgbClr val="BFD3D8"/>
            </a:solidFill>
            <a:prstDash val="solid"/>
          </a:ln>
        </p:spPr>
        <p:txBody>
          <a:bodyPr/>
          <a:lstStyle/>
          <a:p>
            <a:endParaRPr lang="es-MX"/>
          </a:p>
        </p:txBody>
      </p:sp>
      <p:sp>
        <p:nvSpPr>
          <p:cNvPr id="7" name="Text 4"/>
          <p:cNvSpPr/>
          <p:nvPr/>
        </p:nvSpPr>
        <p:spPr>
          <a:xfrm>
            <a:off x="6282333" y="1635740"/>
            <a:ext cx="308134" cy="385167"/>
          </a:xfrm>
          <a:prstGeom prst="rect">
            <a:avLst/>
          </a:prstGeom>
          <a:noFill/>
          <a:ln/>
        </p:spPr>
        <p:txBody>
          <a:bodyPr wrap="none" lIns="0" tIns="0" rIns="0" bIns="0" rtlCol="0" anchor="t"/>
          <a:lstStyle/>
          <a:p>
            <a:pPr marL="0" indent="0" algn="ctr">
              <a:lnSpc>
                <a:spcPts val="2400"/>
              </a:lnSpc>
              <a:buNone/>
            </a:pPr>
            <a:r>
              <a:rPr lang="en-US" sz="2400" dirty="0">
                <a:solidFill>
                  <a:srgbClr val="384653"/>
                </a:solidFill>
                <a:latin typeface="Host Grotesk Medium" pitchFamily="34" charset="0"/>
                <a:ea typeface="Host Grotesk Medium" pitchFamily="34" charset="-122"/>
                <a:cs typeface="Host Grotesk Medium" pitchFamily="34" charset="-120"/>
              </a:rPr>
              <a:t>1</a:t>
            </a:r>
            <a:endParaRPr lang="en-US" sz="2400" dirty="0"/>
          </a:p>
        </p:txBody>
      </p:sp>
      <p:sp>
        <p:nvSpPr>
          <p:cNvPr id="8" name="Text 5"/>
          <p:cNvSpPr/>
          <p:nvPr/>
        </p:nvSpPr>
        <p:spPr>
          <a:xfrm>
            <a:off x="7463552" y="1667828"/>
            <a:ext cx="2567821" cy="320992"/>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2008-2010</a:t>
            </a:r>
            <a:endParaRPr lang="en-US" sz="2000" dirty="0"/>
          </a:p>
        </p:txBody>
      </p:sp>
      <p:sp>
        <p:nvSpPr>
          <p:cNvPr id="9" name="Text 6"/>
          <p:cNvSpPr/>
          <p:nvPr/>
        </p:nvSpPr>
        <p:spPr>
          <a:xfrm>
            <a:off x="7463552" y="2112050"/>
            <a:ext cx="6447949" cy="924044"/>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Mons. Víctor Alejandro Aguilar L. implementa el Diplomado de Pastoral Familiar atendiendo las prioridades del PDP, donde se marca "a La familia como prioridad".</a:t>
            </a:r>
            <a:endParaRPr lang="en-US" sz="1600" dirty="0"/>
          </a:p>
        </p:txBody>
      </p:sp>
      <p:sp>
        <p:nvSpPr>
          <p:cNvPr id="10" name="Shape 7"/>
          <p:cNvSpPr/>
          <p:nvPr/>
        </p:nvSpPr>
        <p:spPr>
          <a:xfrm>
            <a:off x="6644640" y="3666530"/>
            <a:ext cx="616268" cy="22860"/>
          </a:xfrm>
          <a:prstGeom prst="roundRect">
            <a:avLst>
              <a:gd name="adj" fmla="val 377433"/>
            </a:avLst>
          </a:prstGeom>
          <a:solidFill>
            <a:srgbClr val="BFD3D8"/>
          </a:solidFill>
          <a:ln/>
        </p:spPr>
        <p:txBody>
          <a:bodyPr/>
          <a:lstStyle/>
          <a:p>
            <a:endParaRPr lang="es-MX"/>
          </a:p>
        </p:txBody>
      </p:sp>
      <p:sp>
        <p:nvSpPr>
          <p:cNvPr id="11" name="Shape 8"/>
          <p:cNvSpPr/>
          <p:nvPr/>
        </p:nvSpPr>
        <p:spPr>
          <a:xfrm>
            <a:off x="6205299" y="3446859"/>
            <a:ext cx="462201" cy="462201"/>
          </a:xfrm>
          <a:prstGeom prst="roundRect">
            <a:avLst>
              <a:gd name="adj" fmla="val 18667"/>
            </a:avLst>
          </a:prstGeom>
          <a:solidFill>
            <a:srgbClr val="D9EDF2"/>
          </a:solidFill>
          <a:ln w="7620">
            <a:solidFill>
              <a:srgbClr val="BFD3D8"/>
            </a:solidFill>
            <a:prstDash val="solid"/>
          </a:ln>
        </p:spPr>
        <p:txBody>
          <a:bodyPr/>
          <a:lstStyle/>
          <a:p>
            <a:endParaRPr lang="es-MX"/>
          </a:p>
        </p:txBody>
      </p:sp>
      <p:sp>
        <p:nvSpPr>
          <p:cNvPr id="12" name="Text 9"/>
          <p:cNvSpPr/>
          <p:nvPr/>
        </p:nvSpPr>
        <p:spPr>
          <a:xfrm>
            <a:off x="6282333" y="3485376"/>
            <a:ext cx="308134" cy="385167"/>
          </a:xfrm>
          <a:prstGeom prst="rect">
            <a:avLst/>
          </a:prstGeom>
          <a:noFill/>
          <a:ln/>
        </p:spPr>
        <p:txBody>
          <a:bodyPr wrap="none" lIns="0" tIns="0" rIns="0" bIns="0" rtlCol="0" anchor="t"/>
          <a:lstStyle/>
          <a:p>
            <a:pPr marL="0" indent="0" algn="ctr">
              <a:lnSpc>
                <a:spcPts val="2400"/>
              </a:lnSpc>
              <a:buNone/>
            </a:pPr>
            <a:r>
              <a:rPr lang="en-US" sz="2400" dirty="0">
                <a:solidFill>
                  <a:srgbClr val="384653"/>
                </a:solidFill>
                <a:latin typeface="Host Grotesk Medium" pitchFamily="34" charset="0"/>
                <a:ea typeface="Host Grotesk Medium" pitchFamily="34" charset="-122"/>
                <a:cs typeface="Host Grotesk Medium" pitchFamily="34" charset="-120"/>
              </a:rPr>
              <a:t>2</a:t>
            </a:r>
            <a:endParaRPr lang="en-US" sz="2400" dirty="0"/>
          </a:p>
        </p:txBody>
      </p:sp>
      <p:sp>
        <p:nvSpPr>
          <p:cNvPr id="13" name="Text 10"/>
          <p:cNvSpPr/>
          <p:nvPr/>
        </p:nvSpPr>
        <p:spPr>
          <a:xfrm>
            <a:off x="7463552" y="3517463"/>
            <a:ext cx="2567821" cy="320992"/>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Agosto 2010</a:t>
            </a:r>
            <a:endParaRPr lang="en-US" sz="2000" dirty="0"/>
          </a:p>
        </p:txBody>
      </p:sp>
      <p:sp>
        <p:nvSpPr>
          <p:cNvPr id="14" name="Text 11"/>
          <p:cNvSpPr/>
          <p:nvPr/>
        </p:nvSpPr>
        <p:spPr>
          <a:xfrm>
            <a:off x="7463552" y="3961686"/>
            <a:ext cx="6447949" cy="616029"/>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Se imparte el primer curso del Diplomado de Pastoral Familiar, con el objetivo de preparar a los agentes de pastoral.</a:t>
            </a:r>
            <a:endParaRPr lang="en-US" sz="1600" dirty="0"/>
          </a:p>
        </p:txBody>
      </p:sp>
      <p:sp>
        <p:nvSpPr>
          <p:cNvPr id="15" name="Shape 12"/>
          <p:cNvSpPr/>
          <p:nvPr/>
        </p:nvSpPr>
        <p:spPr>
          <a:xfrm>
            <a:off x="6644640" y="5208151"/>
            <a:ext cx="616268" cy="22860"/>
          </a:xfrm>
          <a:prstGeom prst="roundRect">
            <a:avLst>
              <a:gd name="adj" fmla="val 377433"/>
            </a:avLst>
          </a:prstGeom>
          <a:solidFill>
            <a:srgbClr val="BFD3D8"/>
          </a:solidFill>
          <a:ln/>
        </p:spPr>
        <p:txBody>
          <a:bodyPr/>
          <a:lstStyle/>
          <a:p>
            <a:endParaRPr lang="es-MX"/>
          </a:p>
        </p:txBody>
      </p:sp>
      <p:sp>
        <p:nvSpPr>
          <p:cNvPr id="16" name="Shape 13"/>
          <p:cNvSpPr/>
          <p:nvPr/>
        </p:nvSpPr>
        <p:spPr>
          <a:xfrm>
            <a:off x="6205299" y="4988481"/>
            <a:ext cx="462201" cy="462201"/>
          </a:xfrm>
          <a:prstGeom prst="roundRect">
            <a:avLst>
              <a:gd name="adj" fmla="val 18667"/>
            </a:avLst>
          </a:prstGeom>
          <a:solidFill>
            <a:srgbClr val="D9EDF2"/>
          </a:solidFill>
          <a:ln w="7620">
            <a:solidFill>
              <a:srgbClr val="BFD3D8"/>
            </a:solidFill>
            <a:prstDash val="solid"/>
          </a:ln>
        </p:spPr>
        <p:txBody>
          <a:bodyPr/>
          <a:lstStyle/>
          <a:p>
            <a:endParaRPr lang="es-MX"/>
          </a:p>
        </p:txBody>
      </p:sp>
      <p:sp>
        <p:nvSpPr>
          <p:cNvPr id="17" name="Text 14"/>
          <p:cNvSpPr/>
          <p:nvPr/>
        </p:nvSpPr>
        <p:spPr>
          <a:xfrm>
            <a:off x="6282333" y="5026997"/>
            <a:ext cx="308134" cy="385167"/>
          </a:xfrm>
          <a:prstGeom prst="rect">
            <a:avLst/>
          </a:prstGeom>
          <a:noFill/>
          <a:ln/>
        </p:spPr>
        <p:txBody>
          <a:bodyPr wrap="none" lIns="0" tIns="0" rIns="0" bIns="0" rtlCol="0" anchor="t"/>
          <a:lstStyle/>
          <a:p>
            <a:pPr marL="0" indent="0" algn="ctr">
              <a:lnSpc>
                <a:spcPts val="2400"/>
              </a:lnSpc>
              <a:buNone/>
            </a:pPr>
            <a:r>
              <a:rPr lang="en-US" sz="2400" dirty="0">
                <a:solidFill>
                  <a:srgbClr val="384653"/>
                </a:solidFill>
                <a:latin typeface="Host Grotesk Medium" pitchFamily="34" charset="0"/>
                <a:ea typeface="Host Grotesk Medium" pitchFamily="34" charset="-122"/>
                <a:cs typeface="Host Grotesk Medium" pitchFamily="34" charset="-120"/>
              </a:rPr>
              <a:t>3</a:t>
            </a:r>
            <a:endParaRPr lang="en-US" sz="2400" dirty="0"/>
          </a:p>
        </p:txBody>
      </p:sp>
      <p:sp>
        <p:nvSpPr>
          <p:cNvPr id="18" name="Text 15"/>
          <p:cNvSpPr/>
          <p:nvPr/>
        </p:nvSpPr>
        <p:spPr>
          <a:xfrm>
            <a:off x="7463552" y="5059085"/>
            <a:ext cx="2567821" cy="320992"/>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Responsable Inicial</a:t>
            </a:r>
            <a:endParaRPr lang="en-US" sz="2000" dirty="0"/>
          </a:p>
        </p:txBody>
      </p:sp>
      <p:sp>
        <p:nvSpPr>
          <p:cNvPr id="19" name="Text 16"/>
          <p:cNvSpPr/>
          <p:nvPr/>
        </p:nvSpPr>
        <p:spPr>
          <a:xfrm>
            <a:off x="7463552" y="5503307"/>
            <a:ext cx="6447949" cy="616029"/>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El Pbro. Benjamín Osornio Morales fue designado como el primer responsable del programa de formación.</a:t>
            </a:r>
            <a:endParaRPr lang="en-US" sz="1600" dirty="0"/>
          </a:p>
        </p:txBody>
      </p:sp>
      <p:sp>
        <p:nvSpPr>
          <p:cNvPr id="20" name="Text 17"/>
          <p:cNvSpPr/>
          <p:nvPr/>
        </p:nvSpPr>
        <p:spPr>
          <a:xfrm>
            <a:off x="6205299" y="6350437"/>
            <a:ext cx="7706201" cy="1232059"/>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El diplomado surgió como respuesta a la necesidad de atención especializada que requieren las familias en nuestros tiempos. Las circunstancias actuales demandan estructuras específicamente creadas para su atención y agentes especializados que puedan dar respuestas eficaces a sus necesidades.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1520" y="889635"/>
            <a:ext cx="8065056" cy="653177"/>
          </a:xfrm>
          <a:prstGeom prst="rect">
            <a:avLst/>
          </a:prstGeom>
          <a:noFill/>
          <a:ln/>
        </p:spPr>
        <p:txBody>
          <a:bodyPr wrap="none" lIns="0" tIns="0" rIns="0" bIns="0" rtlCol="0" anchor="t"/>
          <a:lstStyle/>
          <a:p>
            <a:pPr marL="0" indent="0" algn="l">
              <a:lnSpc>
                <a:spcPts val="5100"/>
              </a:lnSpc>
              <a:buNone/>
            </a:pPr>
            <a:r>
              <a:rPr lang="en-US" sz="4100" dirty="0">
                <a:solidFill>
                  <a:srgbClr val="2E3C4E"/>
                </a:solidFill>
                <a:latin typeface="Host Grotesk Medium" pitchFamily="34" charset="0"/>
                <a:ea typeface="Host Grotesk Medium" pitchFamily="34" charset="-122"/>
                <a:cs typeface="Host Grotesk Medium" pitchFamily="34" charset="-120"/>
              </a:rPr>
              <a:t>La Familia como Institución Divina</a:t>
            </a:r>
            <a:endParaRPr lang="en-US" sz="4100" dirty="0"/>
          </a:p>
        </p:txBody>
      </p:sp>
      <p:pic>
        <p:nvPicPr>
          <p:cNvPr id="3" name="Image 0" descr="preencoded.png"/>
          <p:cNvPicPr>
            <a:picLocks noChangeAspect="1"/>
          </p:cNvPicPr>
          <p:nvPr/>
        </p:nvPicPr>
        <p:blipFill>
          <a:blip r:embed="rId3"/>
          <a:stretch>
            <a:fillRect/>
          </a:stretch>
        </p:blipFill>
        <p:spPr>
          <a:xfrm>
            <a:off x="2937034" y="1960840"/>
            <a:ext cx="2172533" cy="1183362"/>
          </a:xfrm>
          <a:prstGeom prst="rect">
            <a:avLst/>
          </a:prstGeom>
        </p:spPr>
      </p:pic>
      <p:pic>
        <p:nvPicPr>
          <p:cNvPr id="4" name="Image 1" descr="preencoded.png"/>
          <p:cNvPicPr>
            <a:picLocks noChangeAspect="1"/>
          </p:cNvPicPr>
          <p:nvPr/>
        </p:nvPicPr>
        <p:blipFill>
          <a:blip r:embed="rId4"/>
          <a:stretch>
            <a:fillRect/>
          </a:stretch>
        </p:blipFill>
        <p:spPr>
          <a:xfrm>
            <a:off x="3876318" y="2514957"/>
            <a:ext cx="293846" cy="367308"/>
          </a:xfrm>
          <a:prstGeom prst="rect">
            <a:avLst/>
          </a:prstGeom>
        </p:spPr>
      </p:pic>
      <p:sp>
        <p:nvSpPr>
          <p:cNvPr id="5" name="Text 1"/>
          <p:cNvSpPr/>
          <p:nvPr/>
        </p:nvSpPr>
        <p:spPr>
          <a:xfrm>
            <a:off x="5318522" y="2169795"/>
            <a:ext cx="2612708" cy="326469"/>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Iglesias Domésticas</a:t>
            </a:r>
            <a:endParaRPr lang="en-US" sz="2050" dirty="0"/>
          </a:p>
        </p:txBody>
      </p:sp>
      <p:sp>
        <p:nvSpPr>
          <p:cNvPr id="6" name="Text 2"/>
          <p:cNvSpPr/>
          <p:nvPr/>
        </p:nvSpPr>
        <p:spPr>
          <a:xfrm>
            <a:off x="5318522" y="2621637"/>
            <a:ext cx="4054316" cy="313611"/>
          </a:xfrm>
          <a:prstGeom prst="rect">
            <a:avLst/>
          </a:prstGeom>
          <a:noFill/>
          <a:ln/>
        </p:spPr>
        <p:txBody>
          <a:bodyPr wrap="none" lIns="0" tIns="0" rIns="0" bIns="0" rtlCol="0" anchor="t"/>
          <a:lstStyle/>
          <a:p>
            <a:pPr marL="0" indent="0" algn="l">
              <a:lnSpc>
                <a:spcPts val="2450"/>
              </a:lnSpc>
              <a:buNone/>
            </a:pPr>
            <a:r>
              <a:rPr lang="en-US" sz="1600" dirty="0">
                <a:solidFill>
                  <a:srgbClr val="384653"/>
                </a:solidFill>
                <a:latin typeface="Roboto" pitchFamily="34" charset="0"/>
                <a:ea typeface="Roboto" pitchFamily="34" charset="-122"/>
                <a:cs typeface="Roboto" pitchFamily="34" charset="-120"/>
              </a:rPr>
              <a:t>Pequeñas pero eficaces comunidades de fe</a:t>
            </a:r>
            <a:endParaRPr lang="en-US" sz="1600" dirty="0"/>
          </a:p>
        </p:txBody>
      </p:sp>
      <p:sp>
        <p:nvSpPr>
          <p:cNvPr id="7" name="Shape 3"/>
          <p:cNvSpPr/>
          <p:nvPr/>
        </p:nvSpPr>
        <p:spPr>
          <a:xfrm>
            <a:off x="5161717" y="3160752"/>
            <a:ext cx="8685014" cy="11430"/>
          </a:xfrm>
          <a:prstGeom prst="roundRect">
            <a:avLst>
              <a:gd name="adj" fmla="val 768061"/>
            </a:avLst>
          </a:prstGeom>
          <a:solidFill>
            <a:srgbClr val="BFD3D8"/>
          </a:solidFill>
          <a:ln/>
        </p:spPr>
        <p:txBody>
          <a:bodyPr/>
          <a:lstStyle/>
          <a:p>
            <a:endParaRPr lang="es-MX"/>
          </a:p>
        </p:txBody>
      </p:sp>
      <p:pic>
        <p:nvPicPr>
          <p:cNvPr id="8" name="Image 2" descr="preencoded.png"/>
          <p:cNvPicPr>
            <a:picLocks noChangeAspect="1"/>
          </p:cNvPicPr>
          <p:nvPr/>
        </p:nvPicPr>
        <p:blipFill>
          <a:blip r:embed="rId5"/>
          <a:stretch>
            <a:fillRect/>
          </a:stretch>
        </p:blipFill>
        <p:spPr>
          <a:xfrm>
            <a:off x="1850708" y="3196352"/>
            <a:ext cx="4345186" cy="1183362"/>
          </a:xfrm>
          <a:prstGeom prst="rect">
            <a:avLst/>
          </a:prstGeom>
        </p:spPr>
      </p:pic>
      <p:pic>
        <p:nvPicPr>
          <p:cNvPr id="9" name="Image 3" descr="preencoded.png"/>
          <p:cNvPicPr>
            <a:picLocks noChangeAspect="1"/>
          </p:cNvPicPr>
          <p:nvPr/>
        </p:nvPicPr>
        <p:blipFill>
          <a:blip r:embed="rId6"/>
          <a:stretch>
            <a:fillRect/>
          </a:stretch>
        </p:blipFill>
        <p:spPr>
          <a:xfrm>
            <a:off x="3876318" y="3604379"/>
            <a:ext cx="293846" cy="367308"/>
          </a:xfrm>
          <a:prstGeom prst="rect">
            <a:avLst/>
          </a:prstGeom>
        </p:spPr>
      </p:pic>
      <p:sp>
        <p:nvSpPr>
          <p:cNvPr id="10" name="Text 4"/>
          <p:cNvSpPr/>
          <p:nvPr/>
        </p:nvSpPr>
        <p:spPr>
          <a:xfrm>
            <a:off x="6404848" y="3405307"/>
            <a:ext cx="2612708" cy="326469"/>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Santuarios de Vida</a:t>
            </a:r>
            <a:endParaRPr lang="en-US" sz="2050" dirty="0"/>
          </a:p>
        </p:txBody>
      </p:sp>
      <p:sp>
        <p:nvSpPr>
          <p:cNvPr id="11" name="Text 5"/>
          <p:cNvSpPr/>
          <p:nvPr/>
        </p:nvSpPr>
        <p:spPr>
          <a:xfrm>
            <a:off x="6404848" y="3857149"/>
            <a:ext cx="4111466" cy="313611"/>
          </a:xfrm>
          <a:prstGeom prst="rect">
            <a:avLst/>
          </a:prstGeom>
          <a:noFill/>
          <a:ln/>
        </p:spPr>
        <p:txBody>
          <a:bodyPr wrap="none" lIns="0" tIns="0" rIns="0" bIns="0" rtlCol="0" anchor="t"/>
          <a:lstStyle/>
          <a:p>
            <a:pPr marL="0" indent="0" algn="l">
              <a:lnSpc>
                <a:spcPts val="2450"/>
              </a:lnSpc>
              <a:buNone/>
            </a:pPr>
            <a:r>
              <a:rPr lang="en-US" sz="1600" dirty="0">
                <a:solidFill>
                  <a:srgbClr val="384653"/>
                </a:solidFill>
                <a:latin typeface="Roboto" pitchFamily="34" charset="0"/>
                <a:ea typeface="Roboto" pitchFamily="34" charset="-122"/>
                <a:cs typeface="Roboto" pitchFamily="34" charset="-120"/>
              </a:rPr>
              <a:t>Espacios de protección y desarrollo humano</a:t>
            </a:r>
            <a:endParaRPr lang="en-US" sz="1600" dirty="0"/>
          </a:p>
        </p:txBody>
      </p:sp>
      <p:sp>
        <p:nvSpPr>
          <p:cNvPr id="12" name="Shape 6"/>
          <p:cNvSpPr/>
          <p:nvPr/>
        </p:nvSpPr>
        <p:spPr>
          <a:xfrm>
            <a:off x="6248043" y="4396264"/>
            <a:ext cx="7598688" cy="11430"/>
          </a:xfrm>
          <a:prstGeom prst="roundRect">
            <a:avLst>
              <a:gd name="adj" fmla="val 768061"/>
            </a:avLst>
          </a:prstGeom>
          <a:solidFill>
            <a:srgbClr val="BFD3D8"/>
          </a:solidFill>
          <a:ln/>
        </p:spPr>
        <p:txBody>
          <a:bodyPr/>
          <a:lstStyle/>
          <a:p>
            <a:endParaRPr lang="es-MX"/>
          </a:p>
        </p:txBody>
      </p:sp>
      <p:pic>
        <p:nvPicPr>
          <p:cNvPr id="13" name="Image 4" descr="preencoded.png"/>
          <p:cNvPicPr>
            <a:picLocks noChangeAspect="1"/>
          </p:cNvPicPr>
          <p:nvPr/>
        </p:nvPicPr>
        <p:blipFill>
          <a:blip r:embed="rId7"/>
          <a:stretch>
            <a:fillRect/>
          </a:stretch>
        </p:blipFill>
        <p:spPr>
          <a:xfrm>
            <a:off x="764381" y="4431863"/>
            <a:ext cx="6517838" cy="1183362"/>
          </a:xfrm>
          <a:prstGeom prst="rect">
            <a:avLst/>
          </a:prstGeom>
        </p:spPr>
      </p:pic>
      <p:pic>
        <p:nvPicPr>
          <p:cNvPr id="14" name="Image 5" descr="preencoded.png"/>
          <p:cNvPicPr>
            <a:picLocks noChangeAspect="1"/>
          </p:cNvPicPr>
          <p:nvPr/>
        </p:nvPicPr>
        <p:blipFill>
          <a:blip r:embed="rId8"/>
          <a:stretch>
            <a:fillRect/>
          </a:stretch>
        </p:blipFill>
        <p:spPr>
          <a:xfrm>
            <a:off x="3876318" y="4839891"/>
            <a:ext cx="293846" cy="367308"/>
          </a:xfrm>
          <a:prstGeom prst="rect">
            <a:avLst/>
          </a:prstGeom>
        </p:spPr>
      </p:pic>
      <p:sp>
        <p:nvSpPr>
          <p:cNvPr id="15" name="Text 7"/>
          <p:cNvSpPr/>
          <p:nvPr/>
        </p:nvSpPr>
        <p:spPr>
          <a:xfrm>
            <a:off x="7491174" y="4640818"/>
            <a:ext cx="3031688" cy="326469"/>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Cimientos de la Sociedad</a:t>
            </a:r>
            <a:endParaRPr lang="en-US" sz="2050" dirty="0"/>
          </a:p>
        </p:txBody>
      </p:sp>
      <p:sp>
        <p:nvSpPr>
          <p:cNvPr id="16" name="Text 8"/>
          <p:cNvSpPr/>
          <p:nvPr/>
        </p:nvSpPr>
        <p:spPr>
          <a:xfrm>
            <a:off x="7491174" y="5092660"/>
            <a:ext cx="3210044" cy="313611"/>
          </a:xfrm>
          <a:prstGeom prst="rect">
            <a:avLst/>
          </a:prstGeom>
          <a:noFill/>
          <a:ln/>
        </p:spPr>
        <p:txBody>
          <a:bodyPr wrap="none" lIns="0" tIns="0" rIns="0" bIns="0" rtlCol="0" anchor="t"/>
          <a:lstStyle/>
          <a:p>
            <a:pPr marL="0" indent="0" algn="l">
              <a:lnSpc>
                <a:spcPts val="2450"/>
              </a:lnSpc>
              <a:buNone/>
            </a:pPr>
            <a:r>
              <a:rPr lang="en-US" sz="1600" dirty="0">
                <a:solidFill>
                  <a:srgbClr val="384653"/>
                </a:solidFill>
                <a:latin typeface="Roboto" pitchFamily="34" charset="0"/>
                <a:ea typeface="Roboto" pitchFamily="34" charset="-122"/>
                <a:cs typeface="Roboto" pitchFamily="34" charset="-120"/>
              </a:rPr>
              <a:t>Base fundamental del orden social</a:t>
            </a:r>
            <a:endParaRPr lang="en-US" sz="1600" dirty="0"/>
          </a:p>
        </p:txBody>
      </p:sp>
      <p:sp>
        <p:nvSpPr>
          <p:cNvPr id="17" name="Text 9"/>
          <p:cNvSpPr/>
          <p:nvPr/>
        </p:nvSpPr>
        <p:spPr>
          <a:xfrm>
            <a:off x="731520" y="5850374"/>
            <a:ext cx="13167360" cy="627221"/>
          </a:xfrm>
          <a:prstGeom prst="rect">
            <a:avLst/>
          </a:prstGeom>
          <a:noFill/>
          <a:ln/>
        </p:spPr>
        <p:txBody>
          <a:bodyPr wrap="square" lIns="0" tIns="0" rIns="0" bIns="0" rtlCol="0" anchor="t"/>
          <a:lstStyle/>
          <a:p>
            <a:pPr marL="0" indent="0" algn="l">
              <a:lnSpc>
                <a:spcPts val="2450"/>
              </a:lnSpc>
              <a:buNone/>
            </a:pPr>
            <a:r>
              <a:rPr lang="en-US" sz="1600" dirty="0">
                <a:solidFill>
                  <a:srgbClr val="384653"/>
                </a:solidFill>
                <a:latin typeface="Roboto" pitchFamily="34" charset="0"/>
                <a:ea typeface="Roboto" pitchFamily="34" charset="-122"/>
                <a:cs typeface="Roboto" pitchFamily="34" charset="-120"/>
              </a:rPr>
              <a:t>La familia, como institución querida por Dios, necesita y reclama de modo muy especial en nuestro tiempo una atención especializada. Por eso enfocamos nuestra atención en la Pastoral Familiar, reconociendo que no es suficiente atender a las familias de manera general.</a:t>
            </a:r>
            <a:endParaRPr lang="en-US" sz="1600" dirty="0"/>
          </a:p>
        </p:txBody>
      </p:sp>
      <p:sp>
        <p:nvSpPr>
          <p:cNvPr id="18" name="Text 10"/>
          <p:cNvSpPr/>
          <p:nvPr/>
        </p:nvSpPr>
        <p:spPr>
          <a:xfrm>
            <a:off x="731520" y="6712744"/>
            <a:ext cx="13167360" cy="627221"/>
          </a:xfrm>
          <a:prstGeom prst="rect">
            <a:avLst/>
          </a:prstGeom>
          <a:noFill/>
          <a:ln/>
        </p:spPr>
        <p:txBody>
          <a:bodyPr wrap="square" lIns="0" tIns="0" rIns="0" bIns="0" rtlCol="0" anchor="t"/>
          <a:lstStyle/>
          <a:p>
            <a:pPr marL="0" indent="0" algn="l">
              <a:lnSpc>
                <a:spcPts val="2450"/>
              </a:lnSpc>
              <a:buNone/>
            </a:pPr>
            <a:r>
              <a:rPr lang="en-US" sz="1600" dirty="0">
                <a:solidFill>
                  <a:srgbClr val="384653"/>
                </a:solidFill>
                <a:latin typeface="Roboto" pitchFamily="34" charset="0"/>
                <a:ea typeface="Roboto" pitchFamily="34" charset="-122"/>
                <a:cs typeface="Roboto" pitchFamily="34" charset="-120"/>
              </a:rPr>
              <a:t>El objetivo es hacer de las familias verdaderas "Escuelas de valores humanos y cristianos", auténticos "Santuarios de Vida", pequeñas pero eficaces "Iglesias domésticas" y sólidos "Cimientos de la sociedad", cumpliendo así con el plan divino para esta institución fundamental.</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9503" y="620316"/>
            <a:ext cx="7402711" cy="704850"/>
          </a:xfrm>
          <a:prstGeom prst="rect">
            <a:avLst/>
          </a:prstGeom>
          <a:noFill/>
          <a:ln/>
        </p:spPr>
        <p:txBody>
          <a:bodyPr wrap="none" lIns="0" tIns="0" rIns="0" bIns="0" rtlCol="0" anchor="t"/>
          <a:lstStyle/>
          <a:p>
            <a:pPr marL="0" indent="0" algn="l">
              <a:lnSpc>
                <a:spcPts val="5550"/>
              </a:lnSpc>
              <a:buNone/>
            </a:pPr>
            <a:r>
              <a:rPr lang="en-US" sz="4400" dirty="0">
                <a:solidFill>
                  <a:srgbClr val="2E3C4E"/>
                </a:solidFill>
                <a:latin typeface="Host Grotesk Medium" pitchFamily="34" charset="0"/>
                <a:ea typeface="Host Grotesk Medium" pitchFamily="34" charset="-122"/>
                <a:cs typeface="Host Grotesk Medium" pitchFamily="34" charset="-120"/>
              </a:rPr>
              <a:t>Responsabilidad Compartida</a:t>
            </a:r>
            <a:endParaRPr lang="en-US" sz="4400" dirty="0"/>
          </a:p>
        </p:txBody>
      </p:sp>
      <p:sp>
        <p:nvSpPr>
          <p:cNvPr id="3" name="Text 1"/>
          <p:cNvSpPr/>
          <p:nvPr/>
        </p:nvSpPr>
        <p:spPr>
          <a:xfrm>
            <a:off x="2192417" y="2107644"/>
            <a:ext cx="2957274" cy="352425"/>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Miembros de la Familia</a:t>
            </a:r>
            <a:endParaRPr lang="en-US" sz="2200" dirty="0"/>
          </a:p>
        </p:txBody>
      </p:sp>
      <p:sp>
        <p:nvSpPr>
          <p:cNvPr id="4" name="Text 2"/>
          <p:cNvSpPr/>
          <p:nvPr/>
        </p:nvSpPr>
        <p:spPr>
          <a:xfrm>
            <a:off x="789503" y="2595324"/>
            <a:ext cx="4360188" cy="676751"/>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Principales responsables de su propio desarrollo</a:t>
            </a:r>
            <a:endParaRPr lang="en-US" sz="1750" dirty="0"/>
          </a:p>
        </p:txBody>
      </p:sp>
      <p:pic>
        <p:nvPicPr>
          <p:cNvPr id="5" name="Image 0" descr="preencoded.png"/>
          <p:cNvPicPr>
            <a:picLocks noChangeAspect="1"/>
          </p:cNvPicPr>
          <p:nvPr/>
        </p:nvPicPr>
        <p:blipFill>
          <a:blip r:embed="rId3"/>
          <a:stretch>
            <a:fillRect/>
          </a:stretch>
        </p:blipFill>
        <p:spPr>
          <a:xfrm>
            <a:off x="5487948" y="1776293"/>
            <a:ext cx="3654385" cy="3654385"/>
          </a:xfrm>
          <a:prstGeom prst="rect">
            <a:avLst/>
          </a:prstGeom>
        </p:spPr>
      </p:pic>
      <p:sp>
        <p:nvSpPr>
          <p:cNvPr id="6" name="Shape 3"/>
          <p:cNvSpPr/>
          <p:nvPr/>
        </p:nvSpPr>
        <p:spPr>
          <a:xfrm>
            <a:off x="5789533" y="2077879"/>
            <a:ext cx="563880" cy="563880"/>
          </a:xfrm>
          <a:prstGeom prst="roundRect">
            <a:avLst>
              <a:gd name="adj" fmla="val 1620000"/>
            </a:avLst>
          </a:prstGeom>
          <a:solidFill>
            <a:srgbClr val="D9EDF2"/>
          </a:solidFill>
          <a:ln w="7620">
            <a:solidFill>
              <a:srgbClr val="BFD3D8"/>
            </a:solidFill>
            <a:prstDash val="solid"/>
          </a:ln>
        </p:spPr>
        <p:txBody>
          <a:bodyPr/>
          <a:lstStyle/>
          <a:p>
            <a:endParaRPr lang="es-MX"/>
          </a:p>
        </p:txBody>
      </p:sp>
      <p:pic>
        <p:nvPicPr>
          <p:cNvPr id="7" name="Image 1" descr="preencoded.png"/>
          <p:cNvPicPr>
            <a:picLocks noChangeAspect="1"/>
          </p:cNvPicPr>
          <p:nvPr/>
        </p:nvPicPr>
        <p:blipFill>
          <a:blip r:embed="rId4"/>
          <a:stretch>
            <a:fillRect/>
          </a:stretch>
        </p:blipFill>
        <p:spPr>
          <a:xfrm>
            <a:off x="5944553" y="2201228"/>
            <a:ext cx="253722" cy="317183"/>
          </a:xfrm>
          <a:prstGeom prst="rect">
            <a:avLst/>
          </a:prstGeom>
        </p:spPr>
      </p:pic>
      <p:sp>
        <p:nvSpPr>
          <p:cNvPr id="8" name="Text 4"/>
          <p:cNvSpPr/>
          <p:nvPr/>
        </p:nvSpPr>
        <p:spPr>
          <a:xfrm>
            <a:off x="9480590" y="2276832"/>
            <a:ext cx="2819638" cy="352425"/>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Ministerio Ordenado</a:t>
            </a:r>
            <a:endParaRPr lang="en-US" sz="2200" dirty="0"/>
          </a:p>
        </p:txBody>
      </p:sp>
      <p:sp>
        <p:nvSpPr>
          <p:cNvPr id="9" name="Text 5"/>
          <p:cNvSpPr/>
          <p:nvPr/>
        </p:nvSpPr>
        <p:spPr>
          <a:xfrm>
            <a:off x="9480590" y="2764512"/>
            <a:ext cx="4360307" cy="338376"/>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Guía espiritual y sacramental</a:t>
            </a:r>
            <a:endParaRPr lang="en-US" sz="1750" dirty="0"/>
          </a:p>
        </p:txBody>
      </p:sp>
      <p:pic>
        <p:nvPicPr>
          <p:cNvPr id="10" name="Image 2" descr="preencoded.png"/>
          <p:cNvPicPr>
            <a:picLocks noChangeAspect="1"/>
          </p:cNvPicPr>
          <p:nvPr/>
        </p:nvPicPr>
        <p:blipFill>
          <a:blip r:embed="rId5"/>
          <a:stretch>
            <a:fillRect/>
          </a:stretch>
        </p:blipFill>
        <p:spPr>
          <a:xfrm>
            <a:off x="5487948" y="1776293"/>
            <a:ext cx="3654385" cy="3654385"/>
          </a:xfrm>
          <a:prstGeom prst="rect">
            <a:avLst/>
          </a:prstGeom>
        </p:spPr>
      </p:pic>
      <p:sp>
        <p:nvSpPr>
          <p:cNvPr id="11" name="Shape 6"/>
          <p:cNvSpPr/>
          <p:nvPr/>
        </p:nvSpPr>
        <p:spPr>
          <a:xfrm>
            <a:off x="8276749" y="2077879"/>
            <a:ext cx="563880" cy="563880"/>
          </a:xfrm>
          <a:prstGeom prst="roundRect">
            <a:avLst>
              <a:gd name="adj" fmla="val 1620000"/>
            </a:avLst>
          </a:prstGeom>
          <a:solidFill>
            <a:srgbClr val="D9EDF2"/>
          </a:solidFill>
          <a:ln w="7620">
            <a:solidFill>
              <a:srgbClr val="BFD3D8"/>
            </a:solidFill>
            <a:prstDash val="solid"/>
          </a:ln>
        </p:spPr>
        <p:txBody>
          <a:bodyPr/>
          <a:lstStyle/>
          <a:p>
            <a:endParaRPr lang="es-MX"/>
          </a:p>
        </p:txBody>
      </p:sp>
      <p:pic>
        <p:nvPicPr>
          <p:cNvPr id="12" name="Image 3" descr="preencoded.png"/>
          <p:cNvPicPr>
            <a:picLocks noChangeAspect="1"/>
          </p:cNvPicPr>
          <p:nvPr/>
        </p:nvPicPr>
        <p:blipFill>
          <a:blip r:embed="rId6"/>
          <a:stretch>
            <a:fillRect/>
          </a:stretch>
        </p:blipFill>
        <p:spPr>
          <a:xfrm>
            <a:off x="8431768" y="2201228"/>
            <a:ext cx="253722" cy="317183"/>
          </a:xfrm>
          <a:prstGeom prst="rect">
            <a:avLst/>
          </a:prstGeom>
        </p:spPr>
      </p:pic>
      <p:sp>
        <p:nvSpPr>
          <p:cNvPr id="13" name="Text 7"/>
          <p:cNvSpPr/>
          <p:nvPr/>
        </p:nvSpPr>
        <p:spPr>
          <a:xfrm>
            <a:off x="9480590" y="4273153"/>
            <a:ext cx="2971086" cy="352425"/>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Laicos Comprometidos</a:t>
            </a:r>
            <a:endParaRPr lang="en-US" sz="2200" dirty="0"/>
          </a:p>
        </p:txBody>
      </p:sp>
      <p:sp>
        <p:nvSpPr>
          <p:cNvPr id="14" name="Text 8"/>
          <p:cNvSpPr/>
          <p:nvPr/>
        </p:nvSpPr>
        <p:spPr>
          <a:xfrm>
            <a:off x="9480590" y="4760833"/>
            <a:ext cx="4360307" cy="338376"/>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Agentes de pastoral especializada</a:t>
            </a:r>
            <a:endParaRPr lang="en-US" sz="1750" dirty="0"/>
          </a:p>
        </p:txBody>
      </p:sp>
      <p:pic>
        <p:nvPicPr>
          <p:cNvPr id="15" name="Image 4" descr="preencoded.png"/>
          <p:cNvPicPr>
            <a:picLocks noChangeAspect="1"/>
          </p:cNvPicPr>
          <p:nvPr/>
        </p:nvPicPr>
        <p:blipFill>
          <a:blip r:embed="rId7"/>
          <a:stretch>
            <a:fillRect/>
          </a:stretch>
        </p:blipFill>
        <p:spPr>
          <a:xfrm>
            <a:off x="5487948" y="1776293"/>
            <a:ext cx="3654385" cy="3654385"/>
          </a:xfrm>
          <a:prstGeom prst="rect">
            <a:avLst/>
          </a:prstGeom>
        </p:spPr>
      </p:pic>
      <p:sp>
        <p:nvSpPr>
          <p:cNvPr id="16" name="Shape 9"/>
          <p:cNvSpPr/>
          <p:nvPr/>
        </p:nvSpPr>
        <p:spPr>
          <a:xfrm>
            <a:off x="8276749" y="4565094"/>
            <a:ext cx="563880" cy="563880"/>
          </a:xfrm>
          <a:prstGeom prst="roundRect">
            <a:avLst>
              <a:gd name="adj" fmla="val 1620000"/>
            </a:avLst>
          </a:prstGeom>
          <a:solidFill>
            <a:srgbClr val="D9EDF2"/>
          </a:solidFill>
          <a:ln w="7620">
            <a:solidFill>
              <a:srgbClr val="BFD3D8"/>
            </a:solidFill>
            <a:prstDash val="solid"/>
          </a:ln>
        </p:spPr>
        <p:txBody>
          <a:bodyPr/>
          <a:lstStyle/>
          <a:p>
            <a:endParaRPr lang="es-MX"/>
          </a:p>
        </p:txBody>
      </p:sp>
      <p:pic>
        <p:nvPicPr>
          <p:cNvPr id="17" name="Image 5" descr="preencoded.png"/>
          <p:cNvPicPr>
            <a:picLocks noChangeAspect="1"/>
          </p:cNvPicPr>
          <p:nvPr/>
        </p:nvPicPr>
        <p:blipFill>
          <a:blip r:embed="rId8"/>
          <a:stretch>
            <a:fillRect/>
          </a:stretch>
        </p:blipFill>
        <p:spPr>
          <a:xfrm>
            <a:off x="8431768" y="4688443"/>
            <a:ext cx="253722" cy="317183"/>
          </a:xfrm>
          <a:prstGeom prst="rect">
            <a:avLst/>
          </a:prstGeom>
        </p:spPr>
      </p:pic>
      <p:sp>
        <p:nvSpPr>
          <p:cNvPr id="18" name="Text 10"/>
          <p:cNvSpPr/>
          <p:nvPr/>
        </p:nvSpPr>
        <p:spPr>
          <a:xfrm>
            <a:off x="2314218" y="4273153"/>
            <a:ext cx="2835473" cy="352425"/>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Comunidad Parroquial</a:t>
            </a:r>
            <a:endParaRPr lang="en-US" sz="2200" dirty="0"/>
          </a:p>
        </p:txBody>
      </p:sp>
      <p:sp>
        <p:nvSpPr>
          <p:cNvPr id="19" name="Text 11"/>
          <p:cNvSpPr/>
          <p:nvPr/>
        </p:nvSpPr>
        <p:spPr>
          <a:xfrm>
            <a:off x="789503" y="4760833"/>
            <a:ext cx="4360188" cy="338376"/>
          </a:xfrm>
          <a:prstGeom prst="rect">
            <a:avLst/>
          </a:prstGeom>
          <a:noFill/>
          <a:ln/>
        </p:spPr>
        <p:txBody>
          <a:bodyPr wrap="non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Espacio de acogida y formación</a:t>
            </a:r>
            <a:endParaRPr lang="en-US" sz="1750" dirty="0"/>
          </a:p>
        </p:txBody>
      </p:sp>
      <p:pic>
        <p:nvPicPr>
          <p:cNvPr id="20" name="Image 6" descr="preencoded.png"/>
          <p:cNvPicPr>
            <a:picLocks noChangeAspect="1"/>
          </p:cNvPicPr>
          <p:nvPr/>
        </p:nvPicPr>
        <p:blipFill>
          <a:blip r:embed="rId9"/>
          <a:stretch>
            <a:fillRect/>
          </a:stretch>
        </p:blipFill>
        <p:spPr>
          <a:xfrm>
            <a:off x="5487948" y="1776293"/>
            <a:ext cx="3654385" cy="3654385"/>
          </a:xfrm>
          <a:prstGeom prst="rect">
            <a:avLst/>
          </a:prstGeom>
        </p:spPr>
      </p:pic>
      <p:sp>
        <p:nvSpPr>
          <p:cNvPr id="21" name="Shape 12"/>
          <p:cNvSpPr/>
          <p:nvPr/>
        </p:nvSpPr>
        <p:spPr>
          <a:xfrm>
            <a:off x="5789533" y="4565094"/>
            <a:ext cx="563880" cy="563880"/>
          </a:xfrm>
          <a:prstGeom prst="roundRect">
            <a:avLst>
              <a:gd name="adj" fmla="val 1620000"/>
            </a:avLst>
          </a:prstGeom>
          <a:solidFill>
            <a:srgbClr val="D9EDF2"/>
          </a:solidFill>
          <a:ln w="7620">
            <a:solidFill>
              <a:srgbClr val="BFD3D8"/>
            </a:solidFill>
            <a:prstDash val="solid"/>
          </a:ln>
        </p:spPr>
        <p:txBody>
          <a:bodyPr/>
          <a:lstStyle/>
          <a:p>
            <a:endParaRPr lang="es-MX"/>
          </a:p>
        </p:txBody>
      </p:sp>
      <p:pic>
        <p:nvPicPr>
          <p:cNvPr id="22" name="Image 7" descr="preencoded.png"/>
          <p:cNvPicPr>
            <a:picLocks noChangeAspect="1"/>
          </p:cNvPicPr>
          <p:nvPr/>
        </p:nvPicPr>
        <p:blipFill>
          <a:blip r:embed="rId10"/>
          <a:stretch>
            <a:fillRect/>
          </a:stretch>
        </p:blipFill>
        <p:spPr>
          <a:xfrm>
            <a:off x="5944553" y="4688443"/>
            <a:ext cx="253722" cy="317183"/>
          </a:xfrm>
          <a:prstGeom prst="rect">
            <a:avLst/>
          </a:prstGeom>
        </p:spPr>
      </p:pic>
      <p:sp>
        <p:nvSpPr>
          <p:cNvPr id="23" name="Text 13"/>
          <p:cNvSpPr/>
          <p:nvPr/>
        </p:nvSpPr>
        <p:spPr>
          <a:xfrm>
            <a:off x="789503" y="5684401"/>
            <a:ext cx="13051393" cy="1015127"/>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Ya sabemos que los principales responsables de las familias somos precisamente quienes las conformamos, pero, además, estamos llamados a atenderlas todos los que por vocación humana cristiana y con conciencia de ella y de las necesidades de las familias, queremos hacer presente el REINO DE DIOS en nuestro mundo.</a:t>
            </a:r>
            <a:endParaRPr lang="en-US" sz="1750" dirty="0"/>
          </a:p>
        </p:txBody>
      </p:sp>
      <p:sp>
        <p:nvSpPr>
          <p:cNvPr id="24" name="Text 14"/>
          <p:cNvSpPr/>
          <p:nvPr/>
        </p:nvSpPr>
        <p:spPr>
          <a:xfrm>
            <a:off x="789503" y="6953250"/>
            <a:ext cx="13051393" cy="676751"/>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La atención Pastoral de las Familias es una vocación, un llamado que Dios nos hace y que debemos encarar con entereza y convicción para su bienestar, haciendo presente el Reino de Dios al estilo de los auténticos discípulos y misioneros de Jesucristo.</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6165" y="746403"/>
            <a:ext cx="8224718" cy="666274"/>
          </a:xfrm>
          <a:prstGeom prst="rect">
            <a:avLst/>
          </a:prstGeom>
          <a:noFill/>
          <a:ln/>
        </p:spPr>
        <p:txBody>
          <a:bodyPr wrap="none" lIns="0" tIns="0" rIns="0" bIns="0" rtlCol="0" anchor="t"/>
          <a:lstStyle/>
          <a:p>
            <a:pPr marL="0" indent="0" algn="l">
              <a:lnSpc>
                <a:spcPts val="5200"/>
              </a:lnSpc>
              <a:buNone/>
            </a:pPr>
            <a:r>
              <a:rPr lang="en-US" sz="4150" dirty="0">
                <a:solidFill>
                  <a:srgbClr val="2E3C4E"/>
                </a:solidFill>
                <a:latin typeface="Host Grotesk Medium" pitchFamily="34" charset="0"/>
                <a:ea typeface="Host Grotesk Medium" pitchFamily="34" charset="-122"/>
                <a:cs typeface="Host Grotesk Medium" pitchFamily="34" charset="-120"/>
              </a:rPr>
              <a:t>El Papel de los Laicos en la Iglesia</a:t>
            </a:r>
            <a:endParaRPr lang="en-US" sz="4150" dirty="0"/>
          </a:p>
        </p:txBody>
      </p:sp>
      <p:sp>
        <p:nvSpPr>
          <p:cNvPr id="3" name="Shape 1"/>
          <p:cNvSpPr/>
          <p:nvPr/>
        </p:nvSpPr>
        <p:spPr>
          <a:xfrm>
            <a:off x="746165" y="2798445"/>
            <a:ext cx="3044666" cy="213122"/>
          </a:xfrm>
          <a:prstGeom prst="roundRect">
            <a:avLst>
              <a:gd name="adj" fmla="val 42017"/>
            </a:avLst>
          </a:prstGeom>
          <a:solidFill>
            <a:srgbClr val="D9EDF2"/>
          </a:solidFill>
          <a:ln w="7620">
            <a:solidFill>
              <a:srgbClr val="BFD3D8"/>
            </a:solidFill>
            <a:prstDash val="solid"/>
          </a:ln>
        </p:spPr>
        <p:txBody>
          <a:bodyPr/>
          <a:lstStyle/>
          <a:p>
            <a:endParaRPr lang="es-MX"/>
          </a:p>
        </p:txBody>
      </p:sp>
      <p:sp>
        <p:nvSpPr>
          <p:cNvPr id="4" name="Text 2"/>
          <p:cNvSpPr/>
          <p:nvPr/>
        </p:nvSpPr>
        <p:spPr>
          <a:xfrm>
            <a:off x="746165" y="3331369"/>
            <a:ext cx="3044666" cy="666036"/>
          </a:xfrm>
          <a:prstGeom prst="rect">
            <a:avLst/>
          </a:prstGeom>
          <a:noFill/>
          <a:ln/>
        </p:spPr>
        <p:txBody>
          <a:bodyPr wrap="square" lIns="0" tIns="0" rIns="0" bIns="0" rtlCol="0" anchor="t"/>
          <a:lstStyle/>
          <a:p>
            <a:pPr marL="0" indent="0" algn="l">
              <a:lnSpc>
                <a:spcPts val="2600"/>
              </a:lnSpc>
              <a:buNone/>
            </a:pPr>
            <a:r>
              <a:rPr lang="en-US" sz="2050" dirty="0">
                <a:solidFill>
                  <a:srgbClr val="384653"/>
                </a:solidFill>
                <a:latin typeface="Host Grotesk Medium" pitchFamily="34" charset="0"/>
                <a:ea typeface="Host Grotesk Medium" pitchFamily="34" charset="-122"/>
                <a:cs typeface="Host Grotesk Medium" pitchFamily="34" charset="-120"/>
              </a:rPr>
              <a:t>Reconocimiento del Concilio Vaticano II</a:t>
            </a:r>
            <a:endParaRPr lang="en-US" sz="2050" dirty="0"/>
          </a:p>
        </p:txBody>
      </p:sp>
      <p:sp>
        <p:nvSpPr>
          <p:cNvPr id="5" name="Text 3"/>
          <p:cNvSpPr/>
          <p:nvPr/>
        </p:nvSpPr>
        <p:spPr>
          <a:xfrm>
            <a:off x="746165" y="4125278"/>
            <a:ext cx="3044666" cy="1279208"/>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Puso de manifiesto que todos los bautizados tenemos un lugar muy importante en la Iglesia</a:t>
            </a:r>
            <a:endParaRPr lang="en-US" sz="1650" dirty="0"/>
          </a:p>
        </p:txBody>
      </p:sp>
      <p:sp>
        <p:nvSpPr>
          <p:cNvPr id="6" name="Shape 4"/>
          <p:cNvSpPr/>
          <p:nvPr/>
        </p:nvSpPr>
        <p:spPr>
          <a:xfrm>
            <a:off x="4110633" y="2478643"/>
            <a:ext cx="3044666" cy="213122"/>
          </a:xfrm>
          <a:prstGeom prst="roundRect">
            <a:avLst>
              <a:gd name="adj" fmla="val 42017"/>
            </a:avLst>
          </a:prstGeom>
          <a:solidFill>
            <a:srgbClr val="D9EDF2"/>
          </a:solidFill>
          <a:ln w="7620">
            <a:solidFill>
              <a:srgbClr val="BFD3D8"/>
            </a:solidFill>
            <a:prstDash val="solid"/>
          </a:ln>
        </p:spPr>
        <p:txBody>
          <a:bodyPr/>
          <a:lstStyle/>
          <a:p>
            <a:endParaRPr lang="es-MX"/>
          </a:p>
        </p:txBody>
      </p:sp>
      <p:sp>
        <p:nvSpPr>
          <p:cNvPr id="7" name="Text 5"/>
          <p:cNvSpPr/>
          <p:nvPr/>
        </p:nvSpPr>
        <p:spPr>
          <a:xfrm>
            <a:off x="4110633" y="3011567"/>
            <a:ext cx="2664976" cy="333018"/>
          </a:xfrm>
          <a:prstGeom prst="rect">
            <a:avLst/>
          </a:prstGeom>
          <a:noFill/>
          <a:ln/>
        </p:spPr>
        <p:txBody>
          <a:bodyPr wrap="none" lIns="0" tIns="0" rIns="0" bIns="0" rtlCol="0" anchor="t"/>
          <a:lstStyle/>
          <a:p>
            <a:pPr marL="0" indent="0" algn="l">
              <a:lnSpc>
                <a:spcPts val="2600"/>
              </a:lnSpc>
              <a:buNone/>
            </a:pPr>
            <a:r>
              <a:rPr lang="en-US" sz="2050" dirty="0">
                <a:solidFill>
                  <a:srgbClr val="384653"/>
                </a:solidFill>
                <a:latin typeface="Host Grotesk Medium" pitchFamily="34" charset="0"/>
                <a:ea typeface="Host Grotesk Medium" pitchFamily="34" charset="-122"/>
                <a:cs typeface="Host Grotesk Medium" pitchFamily="34" charset="-120"/>
              </a:rPr>
              <a:t>Vocación Específica</a:t>
            </a:r>
            <a:endParaRPr lang="en-US" sz="2050" dirty="0"/>
          </a:p>
        </p:txBody>
      </p:sp>
      <p:sp>
        <p:nvSpPr>
          <p:cNvPr id="8" name="Text 6"/>
          <p:cNvSpPr/>
          <p:nvPr/>
        </p:nvSpPr>
        <p:spPr>
          <a:xfrm>
            <a:off x="4110633" y="3472458"/>
            <a:ext cx="3044666" cy="959406"/>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Cada bautizado tiene una vocación propia desde la cual puede y debe actuar</a:t>
            </a:r>
            <a:endParaRPr lang="en-US" sz="1650" dirty="0"/>
          </a:p>
        </p:txBody>
      </p:sp>
      <p:sp>
        <p:nvSpPr>
          <p:cNvPr id="9" name="Shape 7"/>
          <p:cNvSpPr/>
          <p:nvPr/>
        </p:nvSpPr>
        <p:spPr>
          <a:xfrm>
            <a:off x="7475101" y="2158841"/>
            <a:ext cx="3044666" cy="213122"/>
          </a:xfrm>
          <a:prstGeom prst="roundRect">
            <a:avLst>
              <a:gd name="adj" fmla="val 42017"/>
            </a:avLst>
          </a:prstGeom>
          <a:solidFill>
            <a:srgbClr val="D9EDF2"/>
          </a:solidFill>
          <a:ln w="7620">
            <a:solidFill>
              <a:srgbClr val="BFD3D8"/>
            </a:solidFill>
            <a:prstDash val="solid"/>
          </a:ln>
        </p:spPr>
        <p:txBody>
          <a:bodyPr/>
          <a:lstStyle/>
          <a:p>
            <a:endParaRPr lang="es-MX"/>
          </a:p>
        </p:txBody>
      </p:sp>
      <p:sp>
        <p:nvSpPr>
          <p:cNvPr id="10" name="Text 8"/>
          <p:cNvSpPr/>
          <p:nvPr/>
        </p:nvSpPr>
        <p:spPr>
          <a:xfrm>
            <a:off x="7475101" y="2691765"/>
            <a:ext cx="2664976" cy="333018"/>
          </a:xfrm>
          <a:prstGeom prst="rect">
            <a:avLst/>
          </a:prstGeom>
          <a:noFill/>
          <a:ln/>
        </p:spPr>
        <p:txBody>
          <a:bodyPr wrap="none" lIns="0" tIns="0" rIns="0" bIns="0" rtlCol="0" anchor="t"/>
          <a:lstStyle/>
          <a:p>
            <a:pPr marL="0" indent="0" algn="l">
              <a:lnSpc>
                <a:spcPts val="2600"/>
              </a:lnSpc>
              <a:buNone/>
            </a:pPr>
            <a:r>
              <a:rPr lang="en-US" sz="2050" dirty="0">
                <a:solidFill>
                  <a:srgbClr val="384653"/>
                </a:solidFill>
                <a:latin typeface="Host Grotesk Medium" pitchFamily="34" charset="0"/>
                <a:ea typeface="Host Grotesk Medium" pitchFamily="34" charset="-122"/>
                <a:cs typeface="Host Grotesk Medium" pitchFamily="34" charset="-120"/>
              </a:rPr>
              <a:t>Participación Esencial</a:t>
            </a:r>
            <a:endParaRPr lang="en-US" sz="2050" dirty="0"/>
          </a:p>
        </p:txBody>
      </p:sp>
      <p:sp>
        <p:nvSpPr>
          <p:cNvPr id="11" name="Text 9"/>
          <p:cNvSpPr/>
          <p:nvPr/>
        </p:nvSpPr>
        <p:spPr>
          <a:xfrm>
            <a:off x="7475101" y="3152656"/>
            <a:ext cx="3044666" cy="1279208"/>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La participación de los laicos es fundamental, no como una concesión sino como un derecho y deber</a:t>
            </a:r>
            <a:endParaRPr lang="en-US" sz="1650" dirty="0"/>
          </a:p>
        </p:txBody>
      </p:sp>
      <p:sp>
        <p:nvSpPr>
          <p:cNvPr id="12" name="Shape 10"/>
          <p:cNvSpPr/>
          <p:nvPr/>
        </p:nvSpPr>
        <p:spPr>
          <a:xfrm>
            <a:off x="10839569" y="1839039"/>
            <a:ext cx="3044666" cy="213122"/>
          </a:xfrm>
          <a:prstGeom prst="roundRect">
            <a:avLst>
              <a:gd name="adj" fmla="val 42017"/>
            </a:avLst>
          </a:prstGeom>
          <a:solidFill>
            <a:srgbClr val="D9EDF2"/>
          </a:solidFill>
          <a:ln w="7620">
            <a:solidFill>
              <a:srgbClr val="BFD3D8"/>
            </a:solidFill>
            <a:prstDash val="solid"/>
          </a:ln>
        </p:spPr>
        <p:txBody>
          <a:bodyPr/>
          <a:lstStyle/>
          <a:p>
            <a:endParaRPr lang="es-MX"/>
          </a:p>
        </p:txBody>
      </p:sp>
      <p:sp>
        <p:nvSpPr>
          <p:cNvPr id="13" name="Text 11"/>
          <p:cNvSpPr/>
          <p:nvPr/>
        </p:nvSpPr>
        <p:spPr>
          <a:xfrm>
            <a:off x="10839569" y="2371963"/>
            <a:ext cx="2664976" cy="333018"/>
          </a:xfrm>
          <a:prstGeom prst="rect">
            <a:avLst/>
          </a:prstGeom>
          <a:noFill/>
          <a:ln/>
        </p:spPr>
        <p:txBody>
          <a:bodyPr wrap="none" lIns="0" tIns="0" rIns="0" bIns="0" rtlCol="0" anchor="t"/>
          <a:lstStyle/>
          <a:p>
            <a:pPr marL="0" indent="0" algn="l">
              <a:lnSpc>
                <a:spcPts val="2600"/>
              </a:lnSpc>
              <a:buNone/>
            </a:pPr>
            <a:r>
              <a:rPr lang="en-US" sz="2050" dirty="0">
                <a:solidFill>
                  <a:srgbClr val="384653"/>
                </a:solidFill>
                <a:latin typeface="Host Grotesk Medium" pitchFamily="34" charset="0"/>
                <a:ea typeface="Host Grotesk Medium" pitchFamily="34" charset="-122"/>
                <a:cs typeface="Host Grotesk Medium" pitchFamily="34" charset="-120"/>
              </a:rPr>
              <a:t>Evangelización</a:t>
            </a:r>
            <a:endParaRPr lang="en-US" sz="2050" dirty="0"/>
          </a:p>
        </p:txBody>
      </p:sp>
      <p:sp>
        <p:nvSpPr>
          <p:cNvPr id="14" name="Text 12"/>
          <p:cNvSpPr/>
          <p:nvPr/>
        </p:nvSpPr>
        <p:spPr>
          <a:xfrm>
            <a:off x="10839569" y="2832854"/>
            <a:ext cx="3044666" cy="959406"/>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El quehacer concreto de los laicos es la evangelización en todos los ámbitos</a:t>
            </a:r>
            <a:endParaRPr lang="en-US" sz="1650" dirty="0"/>
          </a:p>
        </p:txBody>
      </p:sp>
      <p:sp>
        <p:nvSpPr>
          <p:cNvPr id="15" name="Text 13"/>
          <p:cNvSpPr/>
          <p:nvPr/>
        </p:nvSpPr>
        <p:spPr>
          <a:xfrm>
            <a:off x="746165" y="5644277"/>
            <a:ext cx="13138071" cy="959406"/>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Durante mucho tiempo se pensó que la iglesia estaba conformada solo por los jerarcas, es decir, por aquellos que han recibido el ministerio ordenado. Sin embargo, el Concilio Vaticano II ha clarificado que todos los bautizados tenemos un lugar muy importante en este menester.</a:t>
            </a:r>
            <a:endParaRPr lang="en-US" sz="1650" dirty="0"/>
          </a:p>
        </p:txBody>
      </p:sp>
      <p:sp>
        <p:nvSpPr>
          <p:cNvPr id="16" name="Text 14"/>
          <p:cNvSpPr/>
          <p:nvPr/>
        </p:nvSpPr>
        <p:spPr>
          <a:xfrm>
            <a:off x="746165" y="6843474"/>
            <a:ext cx="13138071" cy="639604"/>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En la vida de la iglesia es esencial la participación de los laicos y no como una concesión. El espacio donde se concretiza de manera evidente es en la parroquia, donde el actuar de cada bautizado se hace evidente e importante y se echa de menos cuando está ausente.</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68016"/>
            <a:ext cx="9309735"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Movimientos Eclesiales y su Función</a:t>
            </a:r>
            <a:endParaRPr lang="en-US" sz="4450" dirty="0"/>
          </a:p>
        </p:txBody>
      </p:sp>
      <p:sp>
        <p:nvSpPr>
          <p:cNvPr id="3" name="Shape 1"/>
          <p:cNvSpPr/>
          <p:nvPr/>
        </p:nvSpPr>
        <p:spPr>
          <a:xfrm>
            <a:off x="793790" y="2430423"/>
            <a:ext cx="4196358" cy="2319933"/>
          </a:xfrm>
          <a:prstGeom prst="roundRect">
            <a:avLst>
              <a:gd name="adj" fmla="val 4106"/>
            </a:avLst>
          </a:prstGeom>
          <a:solidFill>
            <a:srgbClr val="D9EDF2"/>
          </a:solidFill>
          <a:ln w="7620">
            <a:solidFill>
              <a:srgbClr val="BFD3D8"/>
            </a:solidFill>
            <a:prstDash val="solid"/>
          </a:ln>
        </p:spPr>
        <p:txBody>
          <a:bodyPr/>
          <a:lstStyle/>
          <a:p>
            <a:endParaRPr lang="es-MX"/>
          </a:p>
        </p:txBody>
      </p:sp>
      <p:sp>
        <p:nvSpPr>
          <p:cNvPr id="4" name="Text 2"/>
          <p:cNvSpPr/>
          <p:nvPr/>
        </p:nvSpPr>
        <p:spPr>
          <a:xfrm>
            <a:off x="1028224" y="2664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Motivación</a:t>
            </a:r>
            <a:endParaRPr lang="en-US" sz="2200" dirty="0"/>
          </a:p>
        </p:txBody>
      </p:sp>
      <p:sp>
        <p:nvSpPr>
          <p:cNvPr id="5" name="Text 3"/>
          <p:cNvSpPr/>
          <p:nvPr/>
        </p:nvSpPr>
        <p:spPr>
          <a:xfrm>
            <a:off x="1028224" y="3155275"/>
            <a:ext cx="3727490"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Se encargan de motivar a quienes se encuentran desmotivados en su vida de fe, renovando su entusiasmo por participar en la comunidad eclesial.</a:t>
            </a:r>
            <a:endParaRPr lang="en-US" sz="1750" dirty="0"/>
          </a:p>
        </p:txBody>
      </p:sp>
      <p:sp>
        <p:nvSpPr>
          <p:cNvPr id="6" name="Shape 4"/>
          <p:cNvSpPr/>
          <p:nvPr/>
        </p:nvSpPr>
        <p:spPr>
          <a:xfrm>
            <a:off x="5216962" y="2430423"/>
            <a:ext cx="4196358" cy="2319933"/>
          </a:xfrm>
          <a:prstGeom prst="roundRect">
            <a:avLst>
              <a:gd name="adj" fmla="val 4106"/>
            </a:avLst>
          </a:prstGeom>
          <a:solidFill>
            <a:srgbClr val="D9EDF2"/>
          </a:solidFill>
          <a:ln w="7620">
            <a:solidFill>
              <a:srgbClr val="BFD3D8"/>
            </a:solidFill>
            <a:prstDash val="solid"/>
          </a:ln>
        </p:spPr>
        <p:txBody>
          <a:bodyPr/>
          <a:lstStyle/>
          <a:p>
            <a:endParaRPr lang="es-MX"/>
          </a:p>
        </p:txBody>
      </p:sp>
      <p:sp>
        <p:nvSpPr>
          <p:cNvPr id="7" name="Text 5"/>
          <p:cNvSpPr/>
          <p:nvPr/>
        </p:nvSpPr>
        <p:spPr>
          <a:xfrm>
            <a:off x="5451396" y="2664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Animación</a:t>
            </a:r>
            <a:endParaRPr lang="en-US" sz="2200" dirty="0"/>
          </a:p>
        </p:txBody>
      </p:sp>
      <p:sp>
        <p:nvSpPr>
          <p:cNvPr id="8" name="Text 6"/>
          <p:cNvSpPr/>
          <p:nvPr/>
        </p:nvSpPr>
        <p:spPr>
          <a:xfrm>
            <a:off x="5451396" y="3155275"/>
            <a:ext cx="3727490"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Animan a los que están desanimados, ofreciendo esperanza y acompañamiento en momentos de dificultad espiritual o personal.</a:t>
            </a:r>
            <a:endParaRPr lang="en-US" sz="1750" dirty="0"/>
          </a:p>
        </p:txBody>
      </p:sp>
      <p:sp>
        <p:nvSpPr>
          <p:cNvPr id="9" name="Shape 7"/>
          <p:cNvSpPr/>
          <p:nvPr/>
        </p:nvSpPr>
        <p:spPr>
          <a:xfrm>
            <a:off x="9640133" y="2430423"/>
            <a:ext cx="4196358" cy="2319933"/>
          </a:xfrm>
          <a:prstGeom prst="roundRect">
            <a:avLst>
              <a:gd name="adj" fmla="val 4106"/>
            </a:avLst>
          </a:prstGeom>
          <a:solidFill>
            <a:srgbClr val="D9EDF2"/>
          </a:solidFill>
          <a:ln w="7620">
            <a:solidFill>
              <a:srgbClr val="BFD3D8"/>
            </a:solidFill>
            <a:prstDash val="solid"/>
          </a:ln>
        </p:spPr>
        <p:txBody>
          <a:bodyPr/>
          <a:lstStyle/>
          <a:p>
            <a:endParaRPr lang="es-MX"/>
          </a:p>
        </p:txBody>
      </p:sp>
      <p:sp>
        <p:nvSpPr>
          <p:cNvPr id="10" name="Text 8"/>
          <p:cNvSpPr/>
          <p:nvPr/>
        </p:nvSpPr>
        <p:spPr>
          <a:xfrm>
            <a:off x="9874568" y="2664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Acercamiento</a:t>
            </a:r>
            <a:endParaRPr lang="en-US" sz="2200" dirty="0"/>
          </a:p>
        </p:txBody>
      </p:sp>
      <p:sp>
        <p:nvSpPr>
          <p:cNvPr id="11" name="Text 9"/>
          <p:cNvSpPr/>
          <p:nvPr/>
        </p:nvSpPr>
        <p:spPr>
          <a:xfrm>
            <a:off x="9874568" y="3155275"/>
            <a:ext cx="3727490"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Trabajan para acercar a los que se encuentran alejados de la vida de la iglesia, tendiendo puentes de reconciliación y bienvenida.</a:t>
            </a:r>
            <a:endParaRPr lang="en-US" sz="1750" dirty="0"/>
          </a:p>
        </p:txBody>
      </p:sp>
      <p:sp>
        <p:nvSpPr>
          <p:cNvPr id="12" name="Text 10"/>
          <p:cNvSpPr/>
          <p:nvPr/>
        </p:nvSpPr>
        <p:spPr>
          <a:xfrm>
            <a:off x="793790" y="5005507"/>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Todos somos conscientes de la existencia de los movimientos eclesiales y su importante papel en la vida de la Iglesia. Estos movimientos cumplen funciones esenciales para mantener viva la fe y el compromiso de los fieles.</a:t>
            </a:r>
            <a:endParaRPr lang="en-US" sz="1750" dirty="0"/>
          </a:p>
        </p:txBody>
      </p:sp>
      <p:sp>
        <p:nvSpPr>
          <p:cNvPr id="13" name="Text 11"/>
          <p:cNvSpPr/>
          <p:nvPr/>
        </p:nvSpPr>
        <p:spPr>
          <a:xfrm>
            <a:off x="793790" y="5940981"/>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 través de diferentes carismas y metodologías, los movimientos eclesiales complementan la labor parroquial, llegando a personas y situaciones que requieren atenciones específicas. Su dinamismo y especialización los convierte en instrumentos valiosos para la evangelización de las familias.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49129" y="649010"/>
            <a:ext cx="7213163" cy="579477"/>
          </a:xfrm>
          <a:prstGeom prst="rect">
            <a:avLst/>
          </a:prstGeom>
          <a:noFill/>
          <a:ln/>
        </p:spPr>
        <p:txBody>
          <a:bodyPr wrap="none" lIns="0" tIns="0" rIns="0" bIns="0" rtlCol="0" anchor="t"/>
          <a:lstStyle/>
          <a:p>
            <a:pPr marL="0" indent="0" algn="l">
              <a:lnSpc>
                <a:spcPts val="4550"/>
              </a:lnSpc>
              <a:buNone/>
            </a:pPr>
            <a:r>
              <a:rPr lang="en-US" sz="3650" dirty="0">
                <a:solidFill>
                  <a:srgbClr val="2E3C4E"/>
                </a:solidFill>
                <a:latin typeface="Host Grotesk Medium" pitchFamily="34" charset="0"/>
                <a:ea typeface="Host Grotesk Medium" pitchFamily="34" charset="-122"/>
                <a:cs typeface="Host Grotesk Medium" pitchFamily="34" charset="-120"/>
              </a:rPr>
              <a:t>Formación Continua para Agentes</a:t>
            </a:r>
            <a:endParaRPr lang="en-US" sz="3650" dirty="0"/>
          </a:p>
        </p:txBody>
      </p:sp>
      <p:pic>
        <p:nvPicPr>
          <p:cNvPr id="3" name="Image 0" descr="preencoded.png"/>
          <p:cNvPicPr>
            <a:picLocks noChangeAspect="1"/>
          </p:cNvPicPr>
          <p:nvPr/>
        </p:nvPicPr>
        <p:blipFill>
          <a:blip r:embed="rId3"/>
          <a:stretch>
            <a:fillRect/>
          </a:stretch>
        </p:blipFill>
        <p:spPr>
          <a:xfrm>
            <a:off x="649129" y="1599367"/>
            <a:ext cx="927259" cy="1112758"/>
          </a:xfrm>
          <a:prstGeom prst="rect">
            <a:avLst/>
          </a:prstGeom>
        </p:spPr>
      </p:pic>
      <p:sp>
        <p:nvSpPr>
          <p:cNvPr id="4" name="Text 1"/>
          <p:cNvSpPr/>
          <p:nvPr/>
        </p:nvSpPr>
        <p:spPr>
          <a:xfrm>
            <a:off x="1854518" y="1784747"/>
            <a:ext cx="2368153" cy="289679"/>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Programas Nacionales</a:t>
            </a:r>
            <a:endParaRPr lang="en-US" sz="1800" dirty="0"/>
          </a:p>
        </p:txBody>
      </p:sp>
      <p:sp>
        <p:nvSpPr>
          <p:cNvPr id="5" name="Text 2"/>
          <p:cNvSpPr/>
          <p:nvPr/>
        </p:nvSpPr>
        <p:spPr>
          <a:xfrm>
            <a:off x="1854518" y="2185630"/>
            <a:ext cx="12126754" cy="278249"/>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Formación ofrecida por la Comisión Episcopal de Pastoral Familiar a nivel nacional</a:t>
            </a:r>
            <a:endParaRPr lang="en-US" sz="1450" dirty="0"/>
          </a:p>
        </p:txBody>
      </p:sp>
      <p:pic>
        <p:nvPicPr>
          <p:cNvPr id="6" name="Image 1" descr="preencoded.png"/>
          <p:cNvPicPr>
            <a:picLocks noChangeAspect="1"/>
          </p:cNvPicPr>
          <p:nvPr/>
        </p:nvPicPr>
        <p:blipFill>
          <a:blip r:embed="rId4"/>
          <a:stretch>
            <a:fillRect/>
          </a:stretch>
        </p:blipFill>
        <p:spPr>
          <a:xfrm>
            <a:off x="649129" y="2712125"/>
            <a:ext cx="927259" cy="1112758"/>
          </a:xfrm>
          <a:prstGeom prst="rect">
            <a:avLst/>
          </a:prstGeom>
        </p:spPr>
      </p:pic>
      <p:sp>
        <p:nvSpPr>
          <p:cNvPr id="7" name="Text 3"/>
          <p:cNvSpPr/>
          <p:nvPr/>
        </p:nvSpPr>
        <p:spPr>
          <a:xfrm>
            <a:off x="1854518" y="2897505"/>
            <a:ext cx="2371249" cy="289679"/>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Programas Regionales</a:t>
            </a:r>
            <a:endParaRPr lang="en-US" sz="1800" dirty="0"/>
          </a:p>
        </p:txBody>
      </p:sp>
      <p:sp>
        <p:nvSpPr>
          <p:cNvPr id="8" name="Text 4"/>
          <p:cNvSpPr/>
          <p:nvPr/>
        </p:nvSpPr>
        <p:spPr>
          <a:xfrm>
            <a:off x="1854518" y="3298388"/>
            <a:ext cx="12126754" cy="278249"/>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Capacitación adaptada a las necesidades específicas de cada región</a:t>
            </a:r>
            <a:endParaRPr lang="en-US" sz="1450" dirty="0"/>
          </a:p>
        </p:txBody>
      </p:sp>
      <p:pic>
        <p:nvPicPr>
          <p:cNvPr id="9" name="Image 2" descr="preencoded.png"/>
          <p:cNvPicPr>
            <a:picLocks noChangeAspect="1"/>
          </p:cNvPicPr>
          <p:nvPr/>
        </p:nvPicPr>
        <p:blipFill>
          <a:blip r:embed="rId5"/>
          <a:stretch>
            <a:fillRect/>
          </a:stretch>
        </p:blipFill>
        <p:spPr>
          <a:xfrm>
            <a:off x="649129" y="3824883"/>
            <a:ext cx="927259" cy="1112758"/>
          </a:xfrm>
          <a:prstGeom prst="rect">
            <a:avLst/>
          </a:prstGeom>
        </p:spPr>
      </p:pic>
      <p:sp>
        <p:nvSpPr>
          <p:cNvPr id="10" name="Text 5"/>
          <p:cNvSpPr/>
          <p:nvPr/>
        </p:nvSpPr>
        <p:spPr>
          <a:xfrm>
            <a:off x="1854518" y="4010263"/>
            <a:ext cx="2432566" cy="289679"/>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Programas Diocesanos</a:t>
            </a:r>
            <a:endParaRPr lang="en-US" sz="1800" dirty="0"/>
          </a:p>
        </p:txBody>
      </p:sp>
      <p:sp>
        <p:nvSpPr>
          <p:cNvPr id="11" name="Text 6"/>
          <p:cNvSpPr/>
          <p:nvPr/>
        </p:nvSpPr>
        <p:spPr>
          <a:xfrm>
            <a:off x="1854518" y="4411147"/>
            <a:ext cx="12126754" cy="278249"/>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Formación específica ofrecida por la Diócesis para sus agentes</a:t>
            </a:r>
            <a:endParaRPr lang="en-US" sz="1450" dirty="0"/>
          </a:p>
        </p:txBody>
      </p:sp>
      <p:pic>
        <p:nvPicPr>
          <p:cNvPr id="12" name="Image 3" descr="preencoded.png"/>
          <p:cNvPicPr>
            <a:picLocks noChangeAspect="1"/>
          </p:cNvPicPr>
          <p:nvPr/>
        </p:nvPicPr>
        <p:blipFill>
          <a:blip r:embed="rId6"/>
          <a:stretch>
            <a:fillRect/>
          </a:stretch>
        </p:blipFill>
        <p:spPr>
          <a:xfrm>
            <a:off x="649129" y="4937641"/>
            <a:ext cx="927259" cy="1112758"/>
          </a:xfrm>
          <a:prstGeom prst="rect">
            <a:avLst/>
          </a:prstGeom>
        </p:spPr>
      </p:pic>
      <p:sp>
        <p:nvSpPr>
          <p:cNvPr id="13" name="Text 7"/>
          <p:cNvSpPr/>
          <p:nvPr/>
        </p:nvSpPr>
        <p:spPr>
          <a:xfrm>
            <a:off x="1854518" y="5123021"/>
            <a:ext cx="2710696" cy="289679"/>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Multiplicación de Agentes</a:t>
            </a:r>
            <a:endParaRPr lang="en-US" sz="1800" dirty="0"/>
          </a:p>
        </p:txBody>
      </p:sp>
      <p:sp>
        <p:nvSpPr>
          <p:cNvPr id="14" name="Text 8"/>
          <p:cNvSpPr/>
          <p:nvPr/>
        </p:nvSpPr>
        <p:spPr>
          <a:xfrm>
            <a:off x="1854518" y="5523905"/>
            <a:ext cx="12126754" cy="278249"/>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Formación de nuevos agentes comprometidos con la Pastoral Familiar</a:t>
            </a:r>
            <a:endParaRPr lang="en-US" sz="1450" dirty="0"/>
          </a:p>
        </p:txBody>
      </p:sp>
      <p:sp>
        <p:nvSpPr>
          <p:cNvPr id="15" name="Text 9"/>
          <p:cNvSpPr/>
          <p:nvPr/>
        </p:nvSpPr>
        <p:spPr>
          <a:xfrm>
            <a:off x="649129" y="6258997"/>
            <a:ext cx="13332143" cy="556498"/>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La parroquia debe tener en cuenta especialmente los programas de formación que ofrece la Comisión Episcopal de Pastoral Familiar, a nivel nacional y regional, así como lo que se ofrece en la misma Diócesis. El objetivo es que cada día sean más los agentes comprometidos y multiplicadores de esta Pastoral Familiar.</a:t>
            </a:r>
            <a:endParaRPr lang="en-US" sz="1450" dirty="0"/>
          </a:p>
        </p:txBody>
      </p:sp>
      <p:sp>
        <p:nvSpPr>
          <p:cNvPr id="16" name="Text 10"/>
          <p:cNvSpPr/>
          <p:nvPr/>
        </p:nvSpPr>
        <p:spPr>
          <a:xfrm>
            <a:off x="649129" y="7024092"/>
            <a:ext cx="13332143" cy="556498"/>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Como señala el documento DNPF 534, es fundamental contar con una formación sólida y actualizada, pues "¡Nadie puede dar lo que no tiene!" La capacitación continua garantiza que los agentes puedan responder adecuadamente a los desafíos cambiantes que enfrentan las familias.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82479"/>
            <a:ext cx="6325195"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Objetivos del Diplomado</a:t>
            </a:r>
            <a:endParaRPr lang="en-US" sz="4450" dirty="0"/>
          </a:p>
        </p:txBody>
      </p:sp>
      <p:sp>
        <p:nvSpPr>
          <p:cNvPr id="3" name="Shape 1"/>
          <p:cNvSpPr/>
          <p:nvPr/>
        </p:nvSpPr>
        <p:spPr>
          <a:xfrm>
            <a:off x="793790" y="1944886"/>
            <a:ext cx="510302" cy="510302"/>
          </a:xfrm>
          <a:prstGeom prst="roundRect">
            <a:avLst>
              <a:gd name="adj" fmla="val 18669"/>
            </a:avLst>
          </a:prstGeom>
          <a:solidFill>
            <a:srgbClr val="D9EDF2"/>
          </a:solidFill>
          <a:ln w="7620">
            <a:solidFill>
              <a:srgbClr val="BFD3D8"/>
            </a:solidFill>
            <a:prstDash val="solid"/>
          </a:ln>
        </p:spPr>
        <p:txBody>
          <a:bodyPr/>
          <a:lstStyle/>
          <a:p>
            <a:endParaRPr lang="es-MX"/>
          </a:p>
        </p:txBody>
      </p:sp>
      <p:pic>
        <p:nvPicPr>
          <p:cNvPr id="4" name="Image 0" descr="preencoded.png"/>
          <p:cNvPicPr>
            <a:picLocks noChangeAspect="1"/>
          </p:cNvPicPr>
          <p:nvPr/>
        </p:nvPicPr>
        <p:blipFill>
          <a:blip r:embed="rId3"/>
          <a:stretch>
            <a:fillRect/>
          </a:stretch>
        </p:blipFill>
        <p:spPr>
          <a:xfrm>
            <a:off x="878860" y="1987391"/>
            <a:ext cx="340162" cy="425291"/>
          </a:xfrm>
          <a:prstGeom prst="rect">
            <a:avLst/>
          </a:prstGeom>
        </p:spPr>
      </p:pic>
      <p:sp>
        <p:nvSpPr>
          <p:cNvPr id="5" name="Text 2"/>
          <p:cNvSpPr/>
          <p:nvPr/>
        </p:nvSpPr>
        <p:spPr>
          <a:xfrm>
            <a:off x="1530906" y="2022753"/>
            <a:ext cx="315789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Formación Especializada</a:t>
            </a:r>
            <a:endParaRPr lang="en-US" sz="2200" dirty="0"/>
          </a:p>
        </p:txBody>
      </p:sp>
      <p:sp>
        <p:nvSpPr>
          <p:cNvPr id="6" name="Text 3"/>
          <p:cNvSpPr/>
          <p:nvPr/>
        </p:nvSpPr>
        <p:spPr>
          <a:xfrm>
            <a:off x="1530906" y="2513171"/>
            <a:ext cx="5642610"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Proporcionar conocimientos teológicos, pastorales y prácticos para la atención de las familias en sus diversas realidades y necesidades.</a:t>
            </a:r>
            <a:endParaRPr lang="en-US" sz="1750" dirty="0"/>
          </a:p>
        </p:txBody>
      </p:sp>
      <p:sp>
        <p:nvSpPr>
          <p:cNvPr id="7" name="Shape 4"/>
          <p:cNvSpPr/>
          <p:nvPr/>
        </p:nvSpPr>
        <p:spPr>
          <a:xfrm>
            <a:off x="7457003" y="1944886"/>
            <a:ext cx="510302" cy="510302"/>
          </a:xfrm>
          <a:prstGeom prst="roundRect">
            <a:avLst>
              <a:gd name="adj" fmla="val 18669"/>
            </a:avLst>
          </a:prstGeom>
          <a:solidFill>
            <a:srgbClr val="D9EDF2"/>
          </a:solidFill>
          <a:ln w="7620">
            <a:solidFill>
              <a:srgbClr val="BFD3D8"/>
            </a:solidFill>
            <a:prstDash val="solid"/>
          </a:ln>
        </p:spPr>
        <p:txBody>
          <a:bodyPr/>
          <a:lstStyle/>
          <a:p>
            <a:endParaRPr lang="es-MX"/>
          </a:p>
        </p:txBody>
      </p:sp>
      <p:pic>
        <p:nvPicPr>
          <p:cNvPr id="8" name="Image 1" descr="preencoded.png"/>
          <p:cNvPicPr>
            <a:picLocks noChangeAspect="1"/>
          </p:cNvPicPr>
          <p:nvPr/>
        </p:nvPicPr>
        <p:blipFill>
          <a:blip r:embed="rId4"/>
          <a:stretch>
            <a:fillRect/>
          </a:stretch>
        </p:blipFill>
        <p:spPr>
          <a:xfrm>
            <a:off x="7542074" y="1987391"/>
            <a:ext cx="340162" cy="425291"/>
          </a:xfrm>
          <a:prstGeom prst="rect">
            <a:avLst/>
          </a:prstGeom>
        </p:spPr>
      </p:pic>
      <p:sp>
        <p:nvSpPr>
          <p:cNvPr id="9" name="Text 5"/>
          <p:cNvSpPr/>
          <p:nvPr/>
        </p:nvSpPr>
        <p:spPr>
          <a:xfrm>
            <a:off x="8194119" y="202275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Capacitación Práctica</a:t>
            </a:r>
            <a:endParaRPr lang="en-US" sz="2200" dirty="0"/>
          </a:p>
        </p:txBody>
      </p:sp>
      <p:sp>
        <p:nvSpPr>
          <p:cNvPr id="10" name="Text 6"/>
          <p:cNvSpPr/>
          <p:nvPr/>
        </p:nvSpPr>
        <p:spPr>
          <a:xfrm>
            <a:off x="8194119" y="2513171"/>
            <a:ext cx="5642610"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Dotar a los agentes de herramientas metodológicas para desarrollar programas efectivos de pastoral familiar en sus comunidades.</a:t>
            </a:r>
            <a:endParaRPr lang="en-US" sz="1750" dirty="0"/>
          </a:p>
        </p:txBody>
      </p:sp>
      <p:sp>
        <p:nvSpPr>
          <p:cNvPr id="11" name="Shape 7"/>
          <p:cNvSpPr/>
          <p:nvPr/>
        </p:nvSpPr>
        <p:spPr>
          <a:xfrm>
            <a:off x="793790" y="3987284"/>
            <a:ext cx="510302" cy="510302"/>
          </a:xfrm>
          <a:prstGeom prst="roundRect">
            <a:avLst>
              <a:gd name="adj" fmla="val 18669"/>
            </a:avLst>
          </a:prstGeom>
          <a:solidFill>
            <a:srgbClr val="D9EDF2"/>
          </a:solidFill>
          <a:ln w="7620">
            <a:solidFill>
              <a:srgbClr val="BFD3D8"/>
            </a:solidFill>
            <a:prstDash val="solid"/>
          </a:ln>
        </p:spPr>
        <p:txBody>
          <a:bodyPr/>
          <a:lstStyle/>
          <a:p>
            <a:endParaRPr lang="es-MX"/>
          </a:p>
        </p:txBody>
      </p:sp>
      <p:pic>
        <p:nvPicPr>
          <p:cNvPr id="12" name="Image 2" descr="preencoded.png"/>
          <p:cNvPicPr>
            <a:picLocks noChangeAspect="1"/>
          </p:cNvPicPr>
          <p:nvPr/>
        </p:nvPicPr>
        <p:blipFill>
          <a:blip r:embed="rId5"/>
          <a:stretch>
            <a:fillRect/>
          </a:stretch>
        </p:blipFill>
        <p:spPr>
          <a:xfrm>
            <a:off x="878860" y="4029789"/>
            <a:ext cx="340162" cy="425291"/>
          </a:xfrm>
          <a:prstGeom prst="rect">
            <a:avLst/>
          </a:prstGeom>
        </p:spPr>
      </p:pic>
      <p:sp>
        <p:nvSpPr>
          <p:cNvPr id="13" name="Text 8"/>
          <p:cNvSpPr/>
          <p:nvPr/>
        </p:nvSpPr>
        <p:spPr>
          <a:xfrm>
            <a:off x="1530906" y="40651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Creación de Redes</a:t>
            </a:r>
            <a:endParaRPr lang="en-US" sz="2200" dirty="0"/>
          </a:p>
        </p:txBody>
      </p:sp>
      <p:sp>
        <p:nvSpPr>
          <p:cNvPr id="14" name="Text 9"/>
          <p:cNvSpPr/>
          <p:nvPr/>
        </p:nvSpPr>
        <p:spPr>
          <a:xfrm>
            <a:off x="1530906" y="4555569"/>
            <a:ext cx="5642610"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Fomentar la colaboración entre agentes de pastoral familiar para compartir experiencias y recursos en beneficio de las familias.</a:t>
            </a:r>
            <a:endParaRPr lang="en-US" sz="1750" dirty="0"/>
          </a:p>
        </p:txBody>
      </p:sp>
      <p:sp>
        <p:nvSpPr>
          <p:cNvPr id="15" name="Shape 10"/>
          <p:cNvSpPr/>
          <p:nvPr/>
        </p:nvSpPr>
        <p:spPr>
          <a:xfrm>
            <a:off x="7457003" y="3987284"/>
            <a:ext cx="510302" cy="510302"/>
          </a:xfrm>
          <a:prstGeom prst="roundRect">
            <a:avLst>
              <a:gd name="adj" fmla="val 18669"/>
            </a:avLst>
          </a:prstGeom>
          <a:solidFill>
            <a:srgbClr val="D9EDF2"/>
          </a:solidFill>
          <a:ln w="7620">
            <a:solidFill>
              <a:srgbClr val="BFD3D8"/>
            </a:solidFill>
            <a:prstDash val="solid"/>
          </a:ln>
        </p:spPr>
        <p:txBody>
          <a:bodyPr/>
          <a:lstStyle/>
          <a:p>
            <a:endParaRPr lang="es-MX"/>
          </a:p>
        </p:txBody>
      </p:sp>
      <p:pic>
        <p:nvPicPr>
          <p:cNvPr id="16" name="Image 3" descr="preencoded.png"/>
          <p:cNvPicPr>
            <a:picLocks noChangeAspect="1"/>
          </p:cNvPicPr>
          <p:nvPr/>
        </p:nvPicPr>
        <p:blipFill>
          <a:blip r:embed="rId6"/>
          <a:stretch>
            <a:fillRect/>
          </a:stretch>
        </p:blipFill>
        <p:spPr>
          <a:xfrm>
            <a:off x="7542074" y="4029789"/>
            <a:ext cx="340162" cy="425291"/>
          </a:xfrm>
          <a:prstGeom prst="rect">
            <a:avLst/>
          </a:prstGeom>
        </p:spPr>
      </p:pic>
      <p:sp>
        <p:nvSpPr>
          <p:cNvPr id="17" name="Text 11"/>
          <p:cNvSpPr/>
          <p:nvPr/>
        </p:nvSpPr>
        <p:spPr>
          <a:xfrm>
            <a:off x="8194119" y="40651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Apostolado Vigoroso</a:t>
            </a:r>
            <a:endParaRPr lang="en-US" sz="2200" dirty="0"/>
          </a:p>
        </p:txBody>
      </p:sp>
      <p:sp>
        <p:nvSpPr>
          <p:cNvPr id="18" name="Text 12"/>
          <p:cNvSpPr/>
          <p:nvPr/>
        </p:nvSpPr>
        <p:spPr>
          <a:xfrm>
            <a:off x="8194119" y="4555569"/>
            <a:ext cx="5642610"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Preparar a los participantes para realizar un apostolado intenso y efectivo con las familias de la Arquidiócesis.</a:t>
            </a:r>
            <a:endParaRPr lang="en-US" sz="1750" dirty="0"/>
          </a:p>
        </p:txBody>
      </p:sp>
      <p:sp>
        <p:nvSpPr>
          <p:cNvPr id="19" name="Text 13"/>
          <p:cNvSpPr/>
          <p:nvPr/>
        </p:nvSpPr>
        <p:spPr>
          <a:xfrm>
            <a:off x="793790" y="5831205"/>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La Dimensión de Pastoral Familiar y Vida ha diseñado este Diplomado buscando formar y capacitar a los agentes de pastoral familiar para que realicen un apostolado intenso y vigoroso con las familias de la Arquidiócesis.</a:t>
            </a:r>
            <a:endParaRPr lang="en-US" sz="1750" dirty="0"/>
          </a:p>
        </p:txBody>
      </p:sp>
      <p:sp>
        <p:nvSpPr>
          <p:cNvPr id="20" name="Text 14"/>
          <p:cNvSpPr/>
          <p:nvPr/>
        </p:nvSpPr>
        <p:spPr>
          <a:xfrm>
            <a:off x="793790" y="6766679"/>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El programa responde a la necesidad de contar con personas preparadas que puedan enfrentar los retos actuales que viven las familias, ofreciendo respuestas desde la fe y la doctrina de la Iglesia, pero con metodologías actualizadas y efectivas.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0689" y="590312"/>
            <a:ext cx="6654641" cy="670322"/>
          </a:xfrm>
          <a:prstGeom prst="rect">
            <a:avLst/>
          </a:prstGeom>
          <a:noFill/>
          <a:ln/>
        </p:spPr>
        <p:txBody>
          <a:bodyPr wrap="none" lIns="0" tIns="0" rIns="0" bIns="0" rtlCol="0" anchor="t"/>
          <a:lstStyle/>
          <a:p>
            <a:pPr marL="0" indent="0" algn="l">
              <a:lnSpc>
                <a:spcPts val="5250"/>
              </a:lnSpc>
              <a:buNone/>
            </a:pPr>
            <a:r>
              <a:rPr lang="en-US" sz="4200" dirty="0">
                <a:solidFill>
                  <a:srgbClr val="2E3C4E"/>
                </a:solidFill>
                <a:latin typeface="Host Grotesk Medium" pitchFamily="34" charset="0"/>
                <a:ea typeface="Host Grotesk Medium" pitchFamily="34" charset="-122"/>
                <a:cs typeface="Host Grotesk Medium" pitchFamily="34" charset="-120"/>
              </a:rPr>
              <a:t>Justificación del Diplomado</a:t>
            </a:r>
            <a:endParaRPr lang="en-US" sz="4200" dirty="0"/>
          </a:p>
        </p:txBody>
      </p:sp>
      <p:sp>
        <p:nvSpPr>
          <p:cNvPr id="3" name="Shape 1"/>
          <p:cNvSpPr/>
          <p:nvPr/>
        </p:nvSpPr>
        <p:spPr>
          <a:xfrm>
            <a:off x="750689" y="1689616"/>
            <a:ext cx="2188131" cy="1214557"/>
          </a:xfrm>
          <a:prstGeom prst="roundRect">
            <a:avLst>
              <a:gd name="adj" fmla="val 7418"/>
            </a:avLst>
          </a:prstGeom>
          <a:solidFill>
            <a:srgbClr val="D9EDF2"/>
          </a:solidFill>
          <a:ln w="7620">
            <a:solidFill>
              <a:srgbClr val="BFD3D8"/>
            </a:solidFill>
            <a:prstDash val="solid"/>
          </a:ln>
        </p:spPr>
        <p:txBody>
          <a:bodyPr/>
          <a:lstStyle/>
          <a:p>
            <a:endParaRPr lang="es-MX"/>
          </a:p>
        </p:txBody>
      </p:sp>
      <p:pic>
        <p:nvPicPr>
          <p:cNvPr id="4" name="Image 0" descr="preencoded.png"/>
          <p:cNvPicPr>
            <a:picLocks noChangeAspect="1"/>
          </p:cNvPicPr>
          <p:nvPr/>
        </p:nvPicPr>
        <p:blipFill>
          <a:blip r:embed="rId3"/>
          <a:stretch>
            <a:fillRect/>
          </a:stretch>
        </p:blipFill>
        <p:spPr>
          <a:xfrm>
            <a:off x="1693902" y="2108359"/>
            <a:ext cx="301585" cy="377071"/>
          </a:xfrm>
          <a:prstGeom prst="rect">
            <a:avLst/>
          </a:prstGeom>
        </p:spPr>
      </p:pic>
      <p:sp>
        <p:nvSpPr>
          <p:cNvPr id="5" name="Text 2"/>
          <p:cNvSpPr/>
          <p:nvPr/>
        </p:nvSpPr>
        <p:spPr>
          <a:xfrm>
            <a:off x="3153251" y="1904048"/>
            <a:ext cx="3717608" cy="335161"/>
          </a:xfrm>
          <a:prstGeom prst="rect">
            <a:avLst/>
          </a:prstGeom>
          <a:noFill/>
          <a:ln/>
        </p:spPr>
        <p:txBody>
          <a:bodyPr wrap="none" lIns="0" tIns="0" rIns="0" bIns="0" rtlCol="0" anchor="t"/>
          <a:lstStyle/>
          <a:p>
            <a:pPr marL="0" indent="0" algn="l">
              <a:lnSpc>
                <a:spcPts val="2600"/>
              </a:lnSpc>
              <a:buNone/>
            </a:pPr>
            <a:r>
              <a:rPr lang="en-US" sz="2100" dirty="0">
                <a:solidFill>
                  <a:srgbClr val="384653"/>
                </a:solidFill>
                <a:latin typeface="Host Grotesk Medium" pitchFamily="34" charset="0"/>
                <a:ea typeface="Host Grotesk Medium" pitchFamily="34" charset="-122"/>
                <a:cs typeface="Host Grotesk Medium" pitchFamily="34" charset="-120"/>
              </a:rPr>
              <a:t>Prioridad en el Plan Diocesano</a:t>
            </a:r>
            <a:endParaRPr lang="en-US" sz="2100" dirty="0"/>
          </a:p>
        </p:txBody>
      </p:sp>
      <p:sp>
        <p:nvSpPr>
          <p:cNvPr id="6" name="Text 3"/>
          <p:cNvSpPr/>
          <p:nvPr/>
        </p:nvSpPr>
        <p:spPr>
          <a:xfrm>
            <a:off x="3153251" y="2367915"/>
            <a:ext cx="3717608" cy="321826"/>
          </a:xfrm>
          <a:prstGeom prst="rect">
            <a:avLst/>
          </a:prstGeom>
          <a:noFill/>
          <a:ln/>
        </p:spPr>
        <p:txBody>
          <a:bodyPr wrap="non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La familia como eje central pastoral</a:t>
            </a:r>
            <a:endParaRPr lang="en-US" sz="1650" dirty="0"/>
          </a:p>
        </p:txBody>
      </p:sp>
      <p:sp>
        <p:nvSpPr>
          <p:cNvPr id="7" name="Shape 4"/>
          <p:cNvSpPr/>
          <p:nvPr/>
        </p:nvSpPr>
        <p:spPr>
          <a:xfrm>
            <a:off x="3045976" y="2888933"/>
            <a:ext cx="10726579" cy="15240"/>
          </a:xfrm>
          <a:prstGeom prst="roundRect">
            <a:avLst>
              <a:gd name="adj" fmla="val 591178"/>
            </a:avLst>
          </a:prstGeom>
          <a:solidFill>
            <a:srgbClr val="BFD3D8"/>
          </a:solidFill>
          <a:ln/>
        </p:spPr>
        <p:txBody>
          <a:bodyPr/>
          <a:lstStyle/>
          <a:p>
            <a:endParaRPr lang="es-MX"/>
          </a:p>
        </p:txBody>
      </p:sp>
      <p:sp>
        <p:nvSpPr>
          <p:cNvPr id="8" name="Shape 5"/>
          <p:cNvSpPr/>
          <p:nvPr/>
        </p:nvSpPr>
        <p:spPr>
          <a:xfrm>
            <a:off x="750689" y="3011329"/>
            <a:ext cx="4376261" cy="1214557"/>
          </a:xfrm>
          <a:prstGeom prst="roundRect">
            <a:avLst>
              <a:gd name="adj" fmla="val 7418"/>
            </a:avLst>
          </a:prstGeom>
          <a:solidFill>
            <a:srgbClr val="D9EDF2"/>
          </a:solidFill>
          <a:ln w="7620">
            <a:solidFill>
              <a:srgbClr val="BFD3D8"/>
            </a:solidFill>
            <a:prstDash val="solid"/>
          </a:ln>
        </p:spPr>
        <p:txBody>
          <a:bodyPr/>
          <a:lstStyle/>
          <a:p>
            <a:endParaRPr lang="es-MX"/>
          </a:p>
        </p:txBody>
      </p:sp>
      <p:pic>
        <p:nvPicPr>
          <p:cNvPr id="9" name="Image 1" descr="preencoded.png"/>
          <p:cNvPicPr>
            <a:picLocks noChangeAspect="1"/>
          </p:cNvPicPr>
          <p:nvPr/>
        </p:nvPicPr>
        <p:blipFill>
          <a:blip r:embed="rId4"/>
          <a:stretch>
            <a:fillRect/>
          </a:stretch>
        </p:blipFill>
        <p:spPr>
          <a:xfrm>
            <a:off x="2787968" y="3430072"/>
            <a:ext cx="301585" cy="377071"/>
          </a:xfrm>
          <a:prstGeom prst="rect">
            <a:avLst/>
          </a:prstGeom>
        </p:spPr>
      </p:pic>
      <p:sp>
        <p:nvSpPr>
          <p:cNvPr id="10" name="Text 6"/>
          <p:cNvSpPr/>
          <p:nvPr/>
        </p:nvSpPr>
        <p:spPr>
          <a:xfrm>
            <a:off x="5341382" y="3225760"/>
            <a:ext cx="4249341" cy="335161"/>
          </a:xfrm>
          <a:prstGeom prst="rect">
            <a:avLst/>
          </a:prstGeom>
          <a:noFill/>
          <a:ln/>
        </p:spPr>
        <p:txBody>
          <a:bodyPr wrap="none" lIns="0" tIns="0" rIns="0" bIns="0" rtlCol="0" anchor="t"/>
          <a:lstStyle/>
          <a:p>
            <a:pPr marL="0" indent="0" algn="l">
              <a:lnSpc>
                <a:spcPts val="2600"/>
              </a:lnSpc>
              <a:buNone/>
            </a:pPr>
            <a:r>
              <a:rPr lang="en-US" sz="2100" dirty="0">
                <a:solidFill>
                  <a:srgbClr val="384653"/>
                </a:solidFill>
                <a:latin typeface="Host Grotesk Medium" pitchFamily="34" charset="0"/>
                <a:ea typeface="Host Grotesk Medium" pitchFamily="34" charset="-122"/>
                <a:cs typeface="Host Grotesk Medium" pitchFamily="34" charset="-120"/>
              </a:rPr>
              <a:t>Necesidad de Apóstoles Formados</a:t>
            </a:r>
            <a:endParaRPr lang="en-US" sz="2100" dirty="0"/>
          </a:p>
        </p:txBody>
      </p:sp>
      <p:sp>
        <p:nvSpPr>
          <p:cNvPr id="11" name="Text 7"/>
          <p:cNvSpPr/>
          <p:nvPr/>
        </p:nvSpPr>
        <p:spPr>
          <a:xfrm>
            <a:off x="5341382" y="3689628"/>
            <a:ext cx="4441508" cy="321826"/>
          </a:xfrm>
          <a:prstGeom prst="rect">
            <a:avLst/>
          </a:prstGeom>
          <a:noFill/>
          <a:ln/>
        </p:spPr>
        <p:txBody>
          <a:bodyPr wrap="non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Agentes capacitados para el trabajo parroquial</a:t>
            </a:r>
            <a:endParaRPr lang="en-US" sz="1650" dirty="0"/>
          </a:p>
        </p:txBody>
      </p:sp>
      <p:sp>
        <p:nvSpPr>
          <p:cNvPr id="12" name="Shape 8"/>
          <p:cNvSpPr/>
          <p:nvPr/>
        </p:nvSpPr>
        <p:spPr>
          <a:xfrm>
            <a:off x="5234107" y="4210645"/>
            <a:ext cx="8538448" cy="15240"/>
          </a:xfrm>
          <a:prstGeom prst="roundRect">
            <a:avLst>
              <a:gd name="adj" fmla="val 591178"/>
            </a:avLst>
          </a:prstGeom>
          <a:solidFill>
            <a:srgbClr val="BFD3D8"/>
          </a:solidFill>
          <a:ln/>
        </p:spPr>
        <p:txBody>
          <a:bodyPr/>
          <a:lstStyle/>
          <a:p>
            <a:endParaRPr lang="es-MX"/>
          </a:p>
        </p:txBody>
      </p:sp>
      <p:sp>
        <p:nvSpPr>
          <p:cNvPr id="13" name="Shape 9"/>
          <p:cNvSpPr/>
          <p:nvPr/>
        </p:nvSpPr>
        <p:spPr>
          <a:xfrm>
            <a:off x="750689" y="4333042"/>
            <a:ext cx="6564511" cy="1214557"/>
          </a:xfrm>
          <a:prstGeom prst="roundRect">
            <a:avLst>
              <a:gd name="adj" fmla="val 7418"/>
            </a:avLst>
          </a:prstGeom>
          <a:solidFill>
            <a:srgbClr val="D9EDF2"/>
          </a:solidFill>
          <a:ln w="7620">
            <a:solidFill>
              <a:srgbClr val="BFD3D8"/>
            </a:solidFill>
            <a:prstDash val="solid"/>
          </a:ln>
        </p:spPr>
        <p:txBody>
          <a:bodyPr/>
          <a:lstStyle/>
          <a:p>
            <a:endParaRPr lang="es-MX"/>
          </a:p>
        </p:txBody>
      </p:sp>
      <p:pic>
        <p:nvPicPr>
          <p:cNvPr id="14" name="Image 2" descr="preencoded.png"/>
          <p:cNvPicPr>
            <a:picLocks noChangeAspect="1"/>
          </p:cNvPicPr>
          <p:nvPr/>
        </p:nvPicPr>
        <p:blipFill>
          <a:blip r:embed="rId5"/>
          <a:stretch>
            <a:fillRect/>
          </a:stretch>
        </p:blipFill>
        <p:spPr>
          <a:xfrm>
            <a:off x="3882152" y="4751784"/>
            <a:ext cx="301585" cy="377071"/>
          </a:xfrm>
          <a:prstGeom prst="rect">
            <a:avLst/>
          </a:prstGeom>
        </p:spPr>
      </p:pic>
      <p:sp>
        <p:nvSpPr>
          <p:cNvPr id="15" name="Text 10"/>
          <p:cNvSpPr/>
          <p:nvPr/>
        </p:nvSpPr>
        <p:spPr>
          <a:xfrm>
            <a:off x="7529632" y="4547473"/>
            <a:ext cx="3349109" cy="335161"/>
          </a:xfrm>
          <a:prstGeom prst="rect">
            <a:avLst/>
          </a:prstGeom>
          <a:noFill/>
          <a:ln/>
        </p:spPr>
        <p:txBody>
          <a:bodyPr wrap="none" lIns="0" tIns="0" rIns="0" bIns="0" rtlCol="0" anchor="t"/>
          <a:lstStyle/>
          <a:p>
            <a:pPr marL="0" indent="0" algn="l">
              <a:lnSpc>
                <a:spcPts val="2600"/>
              </a:lnSpc>
              <a:buNone/>
            </a:pPr>
            <a:r>
              <a:rPr lang="en-US" sz="2100" dirty="0">
                <a:solidFill>
                  <a:srgbClr val="384653"/>
                </a:solidFill>
                <a:latin typeface="Host Grotesk Medium" pitchFamily="34" charset="0"/>
                <a:ea typeface="Host Grotesk Medium" pitchFamily="34" charset="-122"/>
                <a:cs typeface="Host Grotesk Medium" pitchFamily="34" charset="-120"/>
              </a:rPr>
              <a:t>Respuesta Pastoral Efectiva</a:t>
            </a:r>
            <a:endParaRPr lang="en-US" sz="2100" dirty="0"/>
          </a:p>
        </p:txBody>
      </p:sp>
      <p:sp>
        <p:nvSpPr>
          <p:cNvPr id="16" name="Text 11"/>
          <p:cNvSpPr/>
          <p:nvPr/>
        </p:nvSpPr>
        <p:spPr>
          <a:xfrm>
            <a:off x="7529632" y="5011341"/>
            <a:ext cx="4747498" cy="321826"/>
          </a:xfrm>
          <a:prstGeom prst="rect">
            <a:avLst/>
          </a:prstGeom>
          <a:noFill/>
          <a:ln/>
        </p:spPr>
        <p:txBody>
          <a:bodyPr wrap="non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Atención especializada a las realidades familiares</a:t>
            </a:r>
            <a:endParaRPr lang="en-US" sz="1650" dirty="0"/>
          </a:p>
        </p:txBody>
      </p:sp>
      <p:sp>
        <p:nvSpPr>
          <p:cNvPr id="17" name="Text 12"/>
          <p:cNvSpPr/>
          <p:nvPr/>
        </p:nvSpPr>
        <p:spPr>
          <a:xfrm>
            <a:off x="750689" y="5788819"/>
            <a:ext cx="13129022" cy="643652"/>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El Diplomado de Pastoral Familiar se justifica respondiendo al Plan Diocesano de Pastoral, que marca como prioridad la familia y teniendo en cuenta la gran necesidad de apóstoles formados para el trabajo pastoral en las parroquias.</a:t>
            </a:r>
            <a:endParaRPr lang="en-US" sz="1650" dirty="0"/>
          </a:p>
        </p:txBody>
      </p:sp>
      <p:sp>
        <p:nvSpPr>
          <p:cNvPr id="18" name="Text 13"/>
          <p:cNvSpPr/>
          <p:nvPr/>
        </p:nvSpPr>
        <p:spPr>
          <a:xfrm>
            <a:off x="750689" y="6673691"/>
            <a:ext cx="13129022" cy="965478"/>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Las circunstancias actuales que rodean a las familias exigen una atención especializada, con estructuras específicamente creadas para su atención y agentes comprometidos que puedan dar respuestas eficaces a sus necesidades. Este diplomado busca satisfacer esa demanda, preparando a quienes serán responsables de acompañar a las familias en su camino de fe.</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TotalTime>
  <Words>1548</Words>
  <Application>Microsoft Office PowerPoint</Application>
  <PresentationFormat>Personalizado</PresentationFormat>
  <Paragraphs>133</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Amasis MT Pro Medium</vt:lpstr>
      <vt:lpstr>Host Grotesk Medium</vt:lpstr>
      <vt:lpstr>Roboto Bold</vt:lpstr>
      <vt:lpstr>Roboto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Francisco Gabriel Soltero Santiago</cp:lastModifiedBy>
  <cp:revision>8</cp:revision>
  <dcterms:created xsi:type="dcterms:W3CDTF">2025-06-04T17:52:36Z</dcterms:created>
  <dcterms:modified xsi:type="dcterms:W3CDTF">2025-06-05T22:46:57Z</dcterms:modified>
</cp:coreProperties>
</file>