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6A8220-6EBB-4DCD-9182-F2647D784F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F23F6C9-31A0-4215-9CA8-63C42BFA0D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275E86-ACF6-4B74-AF33-E8FD85B68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05A1C-8C7B-491A-8C93-C2F442A6E9F4}" type="datetimeFigureOut">
              <a:rPr lang="es-MX" smtClean="0"/>
              <a:t>07/02/2025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2FC8C-20F0-4AFD-8393-89D287FFF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4A9BED-515D-4EC6-BA30-7A2CA43DD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DD0A-354F-4E4F-BA43-24EC983676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8963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47924A-4011-44FF-B35E-8FDB0980F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40313B3-2131-4199-A45E-643D8F87F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A77E7E-2A60-4EA8-AEF9-9056ABFD9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05A1C-8C7B-491A-8C93-C2F442A6E9F4}" type="datetimeFigureOut">
              <a:rPr lang="es-MX" smtClean="0"/>
              <a:t>07/02/2025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8BEF71-D6EB-4482-A581-673196788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CE96FA-10DB-4F3E-9E7B-9588F1287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DD0A-354F-4E4F-BA43-24EC983676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1260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0C9645D-6AD8-4652-BC8D-2BC02C0E9B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9B46B07-34A4-49CB-A235-C078FE014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45303B-560F-4794-90CB-D761A9F87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05A1C-8C7B-491A-8C93-C2F442A6E9F4}" type="datetimeFigureOut">
              <a:rPr lang="es-MX" smtClean="0"/>
              <a:t>07/02/2025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A9278F-2507-4049-A864-A010B6C8D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45D92F-97CE-4B56-8ACB-767EA21C6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DD0A-354F-4E4F-BA43-24EC983676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571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175443-CFCB-4DFF-82E7-BD0031583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5FABD8-1536-427C-99D3-3D4C0CAA1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51BAE2-8848-449A-BD61-32DDFE15C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05A1C-8C7B-491A-8C93-C2F442A6E9F4}" type="datetimeFigureOut">
              <a:rPr lang="es-MX" smtClean="0"/>
              <a:t>07/02/2025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25ACB7-AC3D-4C7D-A3C2-8C608E5C6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E32D1D-C3EE-4315-911B-929C127E4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DD0A-354F-4E4F-BA43-24EC983676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827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FD3EEB-A448-4494-9639-2A45FE5DB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A566274-D99B-47B9-B726-05A89BF1D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5BD318-B2CE-482E-9C60-C896F2503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05A1C-8C7B-491A-8C93-C2F442A6E9F4}" type="datetimeFigureOut">
              <a:rPr lang="es-MX" smtClean="0"/>
              <a:t>07/02/2025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0E41F0-046D-452F-B162-4BD5006AC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06EE3E-A93A-4F0E-ADFA-1F6EA00CD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DD0A-354F-4E4F-BA43-24EC983676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8180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6BC6D5-99B9-4878-ADB5-EFAC470F5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C8B0B9-7E61-4AAD-9869-D5469F360D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40522F-2F19-4B34-9E2A-5295359693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916ABCE-7FCA-43EC-9168-A3FBB2860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05A1C-8C7B-491A-8C93-C2F442A6E9F4}" type="datetimeFigureOut">
              <a:rPr lang="es-MX" smtClean="0"/>
              <a:t>07/02/2025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A829EA-F06C-40B5-B978-107067EB4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053693-CC12-46E8-BA0C-BB49D29C9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DD0A-354F-4E4F-BA43-24EC983676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660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76BB95-2474-4C04-855E-611A3CBBE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A22C61-25F2-475B-A863-0F4032764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3D464C9-1F43-472E-A044-B8A7F8213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1B64D7C-7A08-4A84-87D8-F1643397DC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E6500BC-E2B8-4719-9515-B6E018BD6E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D834D13-C9BC-4C63-9F77-C01FE2C90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05A1C-8C7B-491A-8C93-C2F442A6E9F4}" type="datetimeFigureOut">
              <a:rPr lang="es-MX" smtClean="0"/>
              <a:t>07/02/2025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D135159-16CA-4DC2-B265-2E8391E0C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B9B323E-BCA8-4491-8D66-B3BE45F9C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DD0A-354F-4E4F-BA43-24EC983676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5669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18600C-F7D8-483B-86A0-E44C28ADD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4401A22-0BCC-4EE5-91FD-4CC1587C0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05A1C-8C7B-491A-8C93-C2F442A6E9F4}" type="datetimeFigureOut">
              <a:rPr lang="es-MX" smtClean="0"/>
              <a:t>07/02/2025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C60AA66-0810-4427-B2E0-83DB3C1AF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EBCCEA-3403-446E-9F47-E167C6689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DD0A-354F-4E4F-BA43-24EC983676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2267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53F49A2-A4EE-47AE-B5A1-1626F191E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05A1C-8C7B-491A-8C93-C2F442A6E9F4}" type="datetimeFigureOut">
              <a:rPr lang="es-MX" smtClean="0"/>
              <a:t>07/02/2025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5A5E3E2-DD0A-4265-BF76-D0991B8A5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8890BBD-114F-4388-BF22-EAE02B633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DD0A-354F-4E4F-BA43-24EC983676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7450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B3E865-5BF2-441C-A9A1-A10B0199D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892F38-ACB1-4433-91BD-AA8D6223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CC4FA11-866E-4FF2-8DB8-E36E246C9F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7D97DE-8ECF-41DA-892F-E25DAF27F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05A1C-8C7B-491A-8C93-C2F442A6E9F4}" type="datetimeFigureOut">
              <a:rPr lang="es-MX" smtClean="0"/>
              <a:t>07/02/2025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24377A-5B58-41D9-B296-83178889D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9B7EF9C-AC9D-407B-A774-A912E4F2F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DD0A-354F-4E4F-BA43-24EC983676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502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61CE42-1512-41D3-8ED3-2C8E17C16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2083941-B20F-422F-ACB4-62015965AA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7DD539-C149-4586-A5E7-CFAE81CFD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85E487A-1393-4C9B-B04F-E69122F4D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05A1C-8C7B-491A-8C93-C2F442A6E9F4}" type="datetimeFigureOut">
              <a:rPr lang="es-MX" smtClean="0"/>
              <a:t>07/02/2025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EC281D-E3CC-49A6-8C62-EDCF9D359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0BD26F-B878-4AC9-91E1-AF65E4161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DD0A-354F-4E4F-BA43-24EC983676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553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9836B0-049F-40EB-B9A9-59F3F56BC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B9F020-261A-49CE-BCFE-F38338D72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D81F94-72A7-441E-B295-3CDA7FD14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05A1C-8C7B-491A-8C93-C2F442A6E9F4}" type="datetimeFigureOut">
              <a:rPr lang="es-MX" smtClean="0"/>
              <a:t>07/02/2025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F48D86-A6A5-4584-A026-118672DE48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BC7F3A-E8A0-4D0D-B486-5F33B21C87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DDD0A-354F-4E4F-BA43-24EC983676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5982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C2A2AA-58F4-4459-8BB2-5207784F29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AMOR, SEXUALIDAD Y VIDA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B2276B-73EE-43B4-BA3B-B63C8E1BD1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74612"/>
            <a:ext cx="5062306" cy="683188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1026" name="Picture 2" descr="Resultado de imagen para jovenes">
            <a:extLst>
              <a:ext uri="{FF2B5EF4-FFF2-40B4-BE49-F238E27FC236}">
                <a16:creationId xmlns:a16="http://schemas.microsoft.com/office/drawing/2014/main" id="{7135F6CA-EDD9-4BF7-87B3-F1D01F45E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695" y="3627352"/>
            <a:ext cx="5698610" cy="282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942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6819A1-A4DF-4066-96D7-5F04E96C0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También algunos jóvenes, llenos de generosidad y espíritu de servicio  deciden consagrarse a Dios en la vida religiosa o sacerdotal.</a:t>
            </a:r>
            <a:br>
              <a:rPr lang="es-MX" dirty="0"/>
            </a:br>
            <a:endParaRPr lang="es-MX" dirty="0"/>
          </a:p>
        </p:txBody>
      </p:sp>
      <p:pic>
        <p:nvPicPr>
          <p:cNvPr id="8194" name="Picture 2" descr="Resultado de imagen para religiosas jÃ³venes en misa">
            <a:extLst>
              <a:ext uri="{FF2B5EF4-FFF2-40B4-BE49-F238E27FC236}">
                <a16:creationId xmlns:a16="http://schemas.microsoft.com/office/drawing/2014/main" id="{1F54B1BD-BD8C-4AD3-8D85-7B63217A8A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595" y="2075935"/>
            <a:ext cx="6919783" cy="441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874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7508D2-DB16-4A1D-8644-EE8B12470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Cada joven ha de buscar su camino en la vida.</a:t>
            </a:r>
            <a:br>
              <a:rPr lang="es-MX" dirty="0"/>
            </a:br>
            <a:r>
              <a:rPr lang="es-MX" dirty="0"/>
              <a:t>El estado de vida en el cual servir a Dios y a los hermanos.</a:t>
            </a:r>
          </a:p>
        </p:txBody>
      </p:sp>
      <p:pic>
        <p:nvPicPr>
          <p:cNvPr id="9218" name="Picture 2" descr="Resultado de imagen para jovenes en servicio social">
            <a:extLst>
              <a:ext uri="{FF2B5EF4-FFF2-40B4-BE49-F238E27FC236}">
                <a16:creationId xmlns:a16="http://schemas.microsoft.com/office/drawing/2014/main" id="{8161827A-D27E-40D8-8FC3-B603F85A25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504" y="2397211"/>
            <a:ext cx="6103080" cy="353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723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E5A721-1389-44B1-B664-3BC93A8E1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Porque  Dios sigue llamando a los jóvenes a servir a sus hermanos a través de sus  talentos y capacidades.</a:t>
            </a:r>
          </a:p>
        </p:txBody>
      </p:sp>
      <p:pic>
        <p:nvPicPr>
          <p:cNvPr id="10242" name="Picture 2" descr="Resultado de imagen para jovenes en un laboratorio">
            <a:extLst>
              <a:ext uri="{FF2B5EF4-FFF2-40B4-BE49-F238E27FC236}">
                <a16:creationId xmlns:a16="http://schemas.microsoft.com/office/drawing/2014/main" id="{4EEEFBB0-616F-4C1E-A82A-108B91F36C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896269"/>
            <a:ext cx="57150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987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DBD973-806F-468A-AC8C-2790F9EA8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Esto exige una gran responsabilidad de no desperdiciar o usar  inadecuadamente las capacidades que Dios nos ha otorgado.</a:t>
            </a:r>
            <a:br>
              <a:rPr lang="es-MX" dirty="0"/>
            </a:br>
            <a:endParaRPr lang="es-MX" dirty="0"/>
          </a:p>
        </p:txBody>
      </p:sp>
      <p:pic>
        <p:nvPicPr>
          <p:cNvPr id="11266" name="Picture 2" descr="Resultado de imagen para jovenes en pandilla">
            <a:extLst>
              <a:ext uri="{FF2B5EF4-FFF2-40B4-BE49-F238E27FC236}">
                <a16:creationId xmlns:a16="http://schemas.microsoft.com/office/drawing/2014/main" id="{168AA268-2712-483A-B17C-E1BAC8DAD5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044" y="1825625"/>
            <a:ext cx="652191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526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8C1ED5-037D-474A-9537-BEF21FC3C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40259"/>
            <a:ext cx="8361405" cy="2415703"/>
          </a:xfrm>
        </p:spPr>
        <p:txBody>
          <a:bodyPr>
            <a:noAutofit/>
          </a:bodyPr>
          <a:lstStyle/>
          <a:p>
            <a:r>
              <a:rPr lang="es-MX" sz="4000" b="1" dirty="0"/>
              <a:t>Entre estas capacidades una muy valiosa es la posibilidad de amar y dar vida, a través de la intimidad sexual, de la unión sexual</a:t>
            </a:r>
            <a:r>
              <a:rPr lang="es-MX" sz="3600" dirty="0"/>
              <a:t>.</a:t>
            </a:r>
          </a:p>
        </p:txBody>
      </p:sp>
      <p:sp>
        <p:nvSpPr>
          <p:cNvPr id="11" name="AutoShape 16" descr="å¤ã®å¬åã§è¥ãã«ããã«ã®å¹¸ããªæå¾ãã¦èµ¤ã¡ãã åçç´ æ - 48996484">
            <a:extLst>
              <a:ext uri="{FF2B5EF4-FFF2-40B4-BE49-F238E27FC236}">
                <a16:creationId xmlns:a16="http://schemas.microsoft.com/office/drawing/2014/main" id="{563E78A8-CDE4-4649-A3DA-02C42E9CC807}"/>
              </a:ext>
            </a:extLst>
          </p:cNvPr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1570038" y="4953000"/>
            <a:ext cx="8093075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12306" name="Picture 18" descr="Resultado de imagen para pareja de joven embarazada">
            <a:extLst>
              <a:ext uri="{FF2B5EF4-FFF2-40B4-BE49-F238E27FC236}">
                <a16:creationId xmlns:a16="http://schemas.microsoft.com/office/drawing/2014/main" id="{1079CFBE-B28E-499F-AD5A-CBE507F4E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3255962"/>
            <a:ext cx="42862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268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B017AE-E57C-449E-995A-448AEFAEB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¡Vívela para  amar y construir, no para hacer sufrir y destruir!</a:t>
            </a:r>
          </a:p>
        </p:txBody>
      </p:sp>
      <p:pic>
        <p:nvPicPr>
          <p:cNvPr id="13318" name="Picture 6" descr="Resultado de imagen para pareja en violencia">
            <a:extLst>
              <a:ext uri="{FF2B5EF4-FFF2-40B4-BE49-F238E27FC236}">
                <a16:creationId xmlns:a16="http://schemas.microsoft.com/office/drawing/2014/main" id="{7B4F05A4-AFF4-47C3-A1B6-A27BC5CE0D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50077"/>
            <a:ext cx="4493739" cy="368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Resultado de imagen para pareja joven feliz">
            <a:extLst>
              <a:ext uri="{FF2B5EF4-FFF2-40B4-BE49-F238E27FC236}">
                <a16:creationId xmlns:a16="http://schemas.microsoft.com/office/drawing/2014/main" id="{505FB44D-8C2C-4E89-BF1B-4D31849170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94022" y="4711012"/>
            <a:ext cx="2543397" cy="257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7" name="AutoShape 10" descr="Resultado de imagen para pareja joven feliz">
            <a:extLst>
              <a:ext uri="{FF2B5EF4-FFF2-40B4-BE49-F238E27FC236}">
                <a16:creationId xmlns:a16="http://schemas.microsoft.com/office/drawing/2014/main" id="{60BDAE71-307E-44A9-BEBA-6CCD97EAC4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3324" name="Picture 12" descr="Resultado de imagen para pareja joven feliz">
            <a:extLst>
              <a:ext uri="{FF2B5EF4-FFF2-40B4-BE49-F238E27FC236}">
                <a16:creationId xmlns:a16="http://schemas.microsoft.com/office/drawing/2014/main" id="{7E9D1DF1-8012-4415-9ABC-4000108E5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50078"/>
            <a:ext cx="5329880" cy="368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157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C7210E-1FE2-4266-90A0-98F682304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La sexualidad masculina o femenina está presente en toda nuestra persona, el físico, la psicología, tono de voz, gustos, pensamientos, etc.</a:t>
            </a:r>
          </a:p>
        </p:txBody>
      </p:sp>
      <p:pic>
        <p:nvPicPr>
          <p:cNvPr id="14338" name="Picture 2" descr="Resultado de imagen para jovenes conviviendo">
            <a:extLst>
              <a:ext uri="{FF2B5EF4-FFF2-40B4-BE49-F238E27FC236}">
                <a16:creationId xmlns:a16="http://schemas.microsoft.com/office/drawing/2014/main" id="{F6FFC33D-8C81-42B2-9821-93634F86BE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888" y="2273643"/>
            <a:ext cx="6686550" cy="421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765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83A25A-2AA5-49F7-B86E-126B2F3CA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Pero se manifiesta de un modo particular en la atracción que sentimos hacia  las personas del otro sexo.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90EE20-24B1-4F6A-9ADD-D2FFAFE43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sz="3600" dirty="0"/>
          </a:p>
          <a:p>
            <a:endParaRPr lang="es-MX" sz="3600" dirty="0"/>
          </a:p>
          <a:p>
            <a:r>
              <a:rPr lang="es-MX" sz="3600" dirty="0"/>
              <a:t>Cómo las tratamos,</a:t>
            </a:r>
          </a:p>
          <a:p>
            <a:r>
              <a:rPr lang="es-MX" sz="3600" dirty="0"/>
              <a:t> les damos cariño, </a:t>
            </a:r>
          </a:p>
          <a:p>
            <a:r>
              <a:rPr lang="es-MX" sz="3600" dirty="0"/>
              <a:t>ternura…</a:t>
            </a:r>
          </a:p>
        </p:txBody>
      </p:sp>
      <p:pic>
        <p:nvPicPr>
          <p:cNvPr id="15362" name="Picture 2" descr="Resultado de imagen para pareja joven feliz">
            <a:extLst>
              <a:ext uri="{FF2B5EF4-FFF2-40B4-BE49-F238E27FC236}">
                <a16:creationId xmlns:a16="http://schemas.microsoft.com/office/drawing/2014/main" id="{D544D5D1-4A5F-4285-A6CE-35855E2BC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817341"/>
            <a:ext cx="5168728" cy="367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316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316214-7BB3-46C3-A57A-733900108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0984"/>
            <a:ext cx="10515600" cy="2205080"/>
          </a:xfrm>
        </p:spPr>
        <p:txBody>
          <a:bodyPr>
            <a:normAutofit fontScale="90000"/>
          </a:bodyPr>
          <a:lstStyle/>
          <a:p>
            <a:r>
              <a:rPr lang="es-MX" dirty="0"/>
              <a:t>A   través de nuestra genitalidad, propia de muchachos y muchachas, podemos dar VIDA.</a:t>
            </a:r>
            <a:br>
              <a:rPr lang="es-MX" dirty="0"/>
            </a:br>
            <a:r>
              <a:rPr lang="es-MX" dirty="0"/>
              <a:t>Llamar a un nuevo ser a la fiesta de la vida y del amor,</a:t>
            </a:r>
          </a:p>
        </p:txBody>
      </p:sp>
      <p:pic>
        <p:nvPicPr>
          <p:cNvPr id="16386" name="Picture 2" descr="Resultado de imagen para aparato sexual masculino y femenino">
            <a:extLst>
              <a:ext uri="{FF2B5EF4-FFF2-40B4-BE49-F238E27FC236}">
                <a16:creationId xmlns:a16="http://schemas.microsoft.com/office/drawing/2014/main" id="{7E3D9B71-1A41-49C4-B493-613CF9046A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76" y="2496064"/>
            <a:ext cx="7957752" cy="407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50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E507EF-50D7-4EA3-A550-8466623A5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Pero esta intimidad y capacidad  de dar vida conviene que se sustente en la unión estable, madura y responsable del matrimonio.</a:t>
            </a:r>
          </a:p>
        </p:txBody>
      </p:sp>
      <p:pic>
        <p:nvPicPr>
          <p:cNvPr id="17410" name="Picture 2" descr="Resultado de imagen para matrimonio ante el altar">
            <a:extLst>
              <a:ext uri="{FF2B5EF4-FFF2-40B4-BE49-F238E27FC236}">
                <a16:creationId xmlns:a16="http://schemas.microsoft.com/office/drawing/2014/main" id="{1F0E6A9F-7D64-474E-B44F-40760CF39F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33" y="2407217"/>
            <a:ext cx="6524367" cy="408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658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B76C77-0633-47CA-B72C-4FB8686A8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Jóvenes están llamados a vivir la vida en </a:t>
            </a:r>
            <a:r>
              <a:rPr lang="es-MX" b="1" dirty="0"/>
              <a:t>PLENITUD</a:t>
            </a:r>
            <a:br>
              <a:rPr lang="es-MX" dirty="0"/>
            </a:br>
            <a:endParaRPr lang="es-MX" dirty="0"/>
          </a:p>
        </p:txBody>
      </p:sp>
      <p:pic>
        <p:nvPicPr>
          <p:cNvPr id="2056" name="Picture 8" descr="Resultado de imagen para joven subiendo montaÃ±a">
            <a:extLst>
              <a:ext uri="{FF2B5EF4-FFF2-40B4-BE49-F238E27FC236}">
                <a16:creationId xmlns:a16="http://schemas.microsoft.com/office/drawing/2014/main" id="{0C4702E9-153F-4D3E-8B36-6C58A36851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040" y="2050574"/>
            <a:ext cx="5201920" cy="390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145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FF8E80-9C32-4918-AC03-329C08C29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908" y="52943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Para que ese nuevo ser que viene tenga la mayor riqueza de todas: el amor generoso, paciente, tierno de sus padres</a:t>
            </a:r>
            <a:r>
              <a:rPr lang="es-MX" dirty="0"/>
              <a:t>.</a:t>
            </a:r>
          </a:p>
        </p:txBody>
      </p:sp>
      <p:pic>
        <p:nvPicPr>
          <p:cNvPr id="18434" name="Picture 2" descr="Resultado de imagen para niÃ±os con papas">
            <a:extLst>
              <a:ext uri="{FF2B5EF4-FFF2-40B4-BE49-F238E27FC236}">
                <a16:creationId xmlns:a16="http://schemas.microsoft.com/office/drawing/2014/main" id="{6E170E9A-E5E5-4D93-8D74-EECABCF089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1854994"/>
            <a:ext cx="6438900" cy="4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787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2CB461-D0D1-4518-AA1E-E7EDD2E8D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51338"/>
          </a:xfrm>
        </p:spPr>
        <p:txBody>
          <a:bodyPr>
            <a:normAutofit/>
          </a:bodyPr>
          <a:lstStyle/>
          <a:p>
            <a:r>
              <a:rPr lang="es-MX" sz="3600" dirty="0" err="1"/>
              <a:t>Jovenazo</a:t>
            </a:r>
            <a:r>
              <a:rPr lang="es-MX" sz="3600" dirty="0"/>
              <a:t>, he aquí un reto que vale la pena, reserva tu sexualidad y capacidad de amar, para entregarla en totalidad con la mujer o el hombre con el que pasarás el resto de tus días en un amor fiel y exclusivo..</a:t>
            </a:r>
            <a:br>
              <a:rPr lang="es-MX" dirty="0"/>
            </a:br>
            <a:endParaRPr lang="es-MX" dirty="0"/>
          </a:p>
        </p:txBody>
      </p:sp>
      <p:pic>
        <p:nvPicPr>
          <p:cNvPr id="19458" name="Picture 2" descr="Resultado de imagen para ancianos enamorados">
            <a:extLst>
              <a:ext uri="{FF2B5EF4-FFF2-40B4-BE49-F238E27FC236}">
                <a16:creationId xmlns:a16="http://schemas.microsoft.com/office/drawing/2014/main" id="{26BCFD5D-36F8-407C-9AE4-EAA7A85CF8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050" y="3632200"/>
            <a:ext cx="6104236" cy="286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421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E81B9D-1771-4A37-9063-8AF4B0E43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897" y="370703"/>
            <a:ext cx="10515600" cy="5189838"/>
          </a:xfrm>
        </p:spPr>
        <p:txBody>
          <a:bodyPr>
            <a:normAutofit/>
          </a:bodyPr>
          <a:lstStyle/>
          <a:p>
            <a:r>
              <a:rPr lang="es-MX" dirty="0"/>
              <a:t>La vida sexual sin control, sin disciplina, vivida instintivamente o con el solo deseo de placer, puede causar mucho daño y destruir a las personas.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DF7B41-4E7E-42B2-932B-6EAC7C4D8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897" y="681038"/>
            <a:ext cx="10515600" cy="5806259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20482" name="Picture 2" descr="Resultado de imagen para adolescente embarazada">
            <a:extLst>
              <a:ext uri="{FF2B5EF4-FFF2-40B4-BE49-F238E27FC236}">
                <a16:creationId xmlns:a16="http://schemas.microsoft.com/office/drawing/2014/main" id="{0CFE5376-E427-4942-A2E8-6A11B7DCE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437" y="4385361"/>
            <a:ext cx="3212757" cy="210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374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FB06F0-A86C-4C51-BF07-3BAC8BDBB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Enfermedades de transmisión sexual, embarazos de adolescentes, abortos…</a:t>
            </a:r>
          </a:p>
        </p:txBody>
      </p:sp>
      <p:pic>
        <p:nvPicPr>
          <p:cNvPr id="21506" name="Picture 2" descr="Resultado de imagen para aborto">
            <a:extLst>
              <a:ext uri="{FF2B5EF4-FFF2-40B4-BE49-F238E27FC236}">
                <a16:creationId xmlns:a16="http://schemas.microsoft.com/office/drawing/2014/main" id="{D219D99C-300C-47CA-ABF1-CA8DA29624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070" y="2273643"/>
            <a:ext cx="3904734" cy="375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Resultado de imagen para joven con sida">
            <a:extLst>
              <a:ext uri="{FF2B5EF4-FFF2-40B4-BE49-F238E27FC236}">
                <a16:creationId xmlns:a16="http://schemas.microsoft.com/office/drawing/2014/main" id="{E17A96D9-23B6-49E6-9527-70AE64448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17" y="2273643"/>
            <a:ext cx="3702522" cy="375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Resultado de imagen para joven con sida">
            <a:extLst>
              <a:ext uri="{FF2B5EF4-FFF2-40B4-BE49-F238E27FC236}">
                <a16:creationId xmlns:a16="http://schemas.microsoft.com/office/drawing/2014/main" id="{F30D75DF-3AE0-4923-8600-564BF582B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939" y="2273643"/>
            <a:ext cx="3167834" cy="375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535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418E76-4936-42C5-AEDD-5D6798F1A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Algunos pretenden controlar el apetito sexual con los anticonceptivos , los cuales en realidad destruyen a la persona y su capacidad de amar.</a:t>
            </a:r>
          </a:p>
        </p:txBody>
      </p:sp>
      <p:pic>
        <p:nvPicPr>
          <p:cNvPr id="22530" name="Picture 2" descr="Resultado de imagen para anticonceptivos">
            <a:extLst>
              <a:ext uri="{FF2B5EF4-FFF2-40B4-BE49-F238E27FC236}">
                <a16:creationId xmlns:a16="http://schemas.microsoft.com/office/drawing/2014/main" id="{DEDD2E17-732C-42D6-8FB3-035C73A036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243" y="2323070"/>
            <a:ext cx="9539416" cy="416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524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6BD275-18E6-4647-A32B-0910207E9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O ven el aborto como una solución , pero este es un  crimen terrible que deja secuelas de culpa y sufrimiento permanente..</a:t>
            </a:r>
          </a:p>
        </p:txBody>
      </p:sp>
      <p:pic>
        <p:nvPicPr>
          <p:cNvPr id="23554" name="Picture 2" descr="Resultado de imagen para sindrome postaborto">
            <a:extLst>
              <a:ext uri="{FF2B5EF4-FFF2-40B4-BE49-F238E27FC236}">
                <a16:creationId xmlns:a16="http://schemas.microsoft.com/office/drawing/2014/main" id="{BDA4C39E-04D0-49F7-83BD-C91E597CFE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335" y="1927655"/>
            <a:ext cx="6351373" cy="456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802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AF852D-A07F-4D2D-8D9C-A6EE41CC7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Lo mejor es vivir la sexualidad humanamente, con dominio de sí mismo, a través de la virtud de la  CASTIDAD.</a:t>
            </a:r>
          </a:p>
        </p:txBody>
      </p:sp>
      <p:pic>
        <p:nvPicPr>
          <p:cNvPr id="24584" name="Picture 8" descr="Resultado de imagen para jovenes jugando basquet">
            <a:extLst>
              <a:ext uri="{FF2B5EF4-FFF2-40B4-BE49-F238E27FC236}">
                <a16:creationId xmlns:a16="http://schemas.microsoft.com/office/drawing/2014/main" id="{311AF96E-B2FA-4978-87A8-654A8D464A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64544"/>
            <a:ext cx="4827371" cy="38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6" name="Picture 10" descr="Resultado de imagen para jovenes orando">
            <a:extLst>
              <a:ext uri="{FF2B5EF4-FFF2-40B4-BE49-F238E27FC236}">
                <a16:creationId xmlns:a16="http://schemas.microsoft.com/office/drawing/2014/main" id="{3A4403B0-CD23-4F6A-999B-65E34C5F7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64544"/>
            <a:ext cx="5257800" cy="38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0186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20015-DBA3-4BDF-B0F0-3469C34EC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Esto es vivir la vida en PLENITUD , ser dueño de ti mismo, de tus decisiones,  de  tus amistades, pero sobre todo de tu capacidad de amar a Dios y al Prójimo.</a:t>
            </a:r>
          </a:p>
        </p:txBody>
      </p:sp>
      <p:pic>
        <p:nvPicPr>
          <p:cNvPr id="25606" name="Picture 6" descr="Resultado de imagen para jovenes en montaÃ±a">
            <a:extLst>
              <a:ext uri="{FF2B5EF4-FFF2-40B4-BE49-F238E27FC236}">
                <a16:creationId xmlns:a16="http://schemas.microsoft.com/office/drawing/2014/main" id="{B04F5C94-DEFD-48CC-AE5C-884E3BE819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96281"/>
            <a:ext cx="7620000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624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F4820-4036-420F-A3FF-CED246017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Ama y defiende la vida, la tuya y la de los demás. Especialmente la de los pequeños y débiles.</a:t>
            </a:r>
          </a:p>
        </p:txBody>
      </p:sp>
      <p:pic>
        <p:nvPicPr>
          <p:cNvPr id="26626" name="Picture 2" descr="Resultado de imagen para niÃ±os y ancianos juntos">
            <a:extLst>
              <a:ext uri="{FF2B5EF4-FFF2-40B4-BE49-F238E27FC236}">
                <a16:creationId xmlns:a16="http://schemas.microsoft.com/office/drawing/2014/main" id="{C70F709D-466D-49EF-B24A-018D68A59F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627" y="2367756"/>
            <a:ext cx="5041557" cy="371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7596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1FAA61-4D67-4D09-AAE4-C43552396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562" y="340411"/>
            <a:ext cx="10515600" cy="1325563"/>
          </a:xfrm>
        </p:spPr>
        <p:txBody>
          <a:bodyPr/>
          <a:lstStyle/>
          <a:p>
            <a:r>
              <a:rPr lang="es-MX" dirty="0"/>
              <a:t>La de los indefensos.</a:t>
            </a:r>
          </a:p>
        </p:txBody>
      </p:sp>
      <p:pic>
        <p:nvPicPr>
          <p:cNvPr id="27650" name="Picture 2" descr="Resultado de imagen para bebe en el vientre de su madre">
            <a:extLst>
              <a:ext uri="{FF2B5EF4-FFF2-40B4-BE49-F238E27FC236}">
                <a16:creationId xmlns:a16="http://schemas.microsoft.com/office/drawing/2014/main" id="{B22E84A4-3B41-4158-9124-8985489122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2" y="1458096"/>
            <a:ext cx="9761837" cy="481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077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92C3A2-925C-4312-A023-4C616A6E8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En medio de éste deseo de amor,</a:t>
            </a:r>
            <a:br>
              <a:rPr lang="es-MX" dirty="0"/>
            </a:br>
            <a:r>
              <a:rPr lang="es-MX" dirty="0"/>
              <a:t> felicidad, gozo y realización…</a:t>
            </a:r>
            <a:br>
              <a:rPr lang="es-MX" dirty="0"/>
            </a:br>
            <a:endParaRPr lang="es-MX" dirty="0"/>
          </a:p>
        </p:txBody>
      </p:sp>
      <p:pic>
        <p:nvPicPr>
          <p:cNvPr id="3074" name="Picture 2" descr="Resultado de imagen para jovenes conviviendo">
            <a:extLst>
              <a:ext uri="{FF2B5EF4-FFF2-40B4-BE49-F238E27FC236}">
                <a16:creationId xmlns:a16="http://schemas.microsoft.com/office/drawing/2014/main" id="{29DFC037-EF2A-405B-B08B-36CF26A9D1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854" y="1507523"/>
            <a:ext cx="6252519" cy="434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151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72DA03-9C77-4FDA-8156-49C1B058B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La de los enfermos y con limitaciones.</a:t>
            </a:r>
          </a:p>
        </p:txBody>
      </p:sp>
      <p:pic>
        <p:nvPicPr>
          <p:cNvPr id="28674" name="Picture 2" descr="Resultado de imagen para niÃ±os discapacitados">
            <a:extLst>
              <a:ext uri="{FF2B5EF4-FFF2-40B4-BE49-F238E27FC236}">
                <a16:creationId xmlns:a16="http://schemas.microsoft.com/office/drawing/2014/main" id="{454B21A4-133F-4AE9-971B-9B7B04D305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087" y="1825625"/>
            <a:ext cx="497771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Resultado de imagen para niÃ±os discapacitados">
            <a:extLst>
              <a:ext uri="{FF2B5EF4-FFF2-40B4-BE49-F238E27FC236}">
                <a16:creationId xmlns:a16="http://schemas.microsoft.com/office/drawing/2014/main" id="{5A001E4B-46D8-4520-9DEF-B5967248C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4"/>
            <a:ext cx="5537888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347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C1DEE-B946-49D0-A5D4-062AD755B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Trata a los demás con respeto, comprensión y cariño, porque así queremos también ser tratados.</a:t>
            </a:r>
          </a:p>
        </p:txBody>
      </p:sp>
      <p:pic>
        <p:nvPicPr>
          <p:cNvPr id="29698" name="Picture 2" descr="Resultado de imagen para jovenes en misiones">
            <a:extLst>
              <a:ext uri="{FF2B5EF4-FFF2-40B4-BE49-F238E27FC236}">
                <a16:creationId xmlns:a16="http://schemas.microsoft.com/office/drawing/2014/main" id="{E1390D9F-266B-490B-ACF0-EBB1BF5039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535" y="2174789"/>
            <a:ext cx="6820930" cy="38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0182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68FAD8-7572-48D4-A91B-7DB804575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Cuida nuestro mundo y entrega tu vida en ideales que valgan la pena.</a:t>
            </a:r>
          </a:p>
        </p:txBody>
      </p:sp>
      <p:pic>
        <p:nvPicPr>
          <p:cNvPr id="30722" name="Picture 2" descr="Imagen relacionada">
            <a:extLst>
              <a:ext uri="{FF2B5EF4-FFF2-40B4-BE49-F238E27FC236}">
                <a16:creationId xmlns:a16="http://schemas.microsoft.com/office/drawing/2014/main" id="{BF70E077-04B8-43D0-8AD5-4C6FF9607E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270" y="2125362"/>
            <a:ext cx="8155459" cy="436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1608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1561E9-FA6D-482A-9CD5-3D2666875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Estamos llamados a vivir y amar en PLENITUD,</a:t>
            </a:r>
            <a:br>
              <a:rPr lang="es-MX" dirty="0"/>
            </a:br>
            <a:r>
              <a:rPr lang="es-MX" dirty="0"/>
              <a:t>no te conformes con menos.</a:t>
            </a:r>
          </a:p>
        </p:txBody>
      </p:sp>
      <p:pic>
        <p:nvPicPr>
          <p:cNvPr id="31746" name="Picture 2" descr="Resultado de imagen para joven levantando los brazos">
            <a:extLst>
              <a:ext uri="{FF2B5EF4-FFF2-40B4-BE49-F238E27FC236}">
                <a16:creationId xmlns:a16="http://schemas.microsoft.com/office/drawing/2014/main" id="{2DA54642-377D-44C6-87A4-E0EAFDCA5A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356" y="1825625"/>
            <a:ext cx="592328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2923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4E455D-63C4-4ECA-B78E-A8DE920E6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924" y="552664"/>
            <a:ext cx="10983098" cy="1325563"/>
          </a:xfrm>
        </p:spPr>
        <p:txBody>
          <a:bodyPr/>
          <a:lstStyle/>
          <a:p>
            <a:r>
              <a:rPr lang="es-MX" b="1" dirty="0"/>
              <a:t>Sonríe,        Dios te ama</a:t>
            </a:r>
            <a:r>
              <a:rPr lang="es-MX" dirty="0"/>
              <a:t>.</a:t>
            </a:r>
          </a:p>
        </p:txBody>
      </p:sp>
      <p:pic>
        <p:nvPicPr>
          <p:cNvPr id="32770" name="Picture 2" descr="Resultado de imagen para jovenes sonriendo">
            <a:extLst>
              <a:ext uri="{FF2B5EF4-FFF2-40B4-BE49-F238E27FC236}">
                <a16:creationId xmlns:a16="http://schemas.microsoft.com/office/drawing/2014/main" id="{41E832C2-B8BE-4430-AB45-1E9602CD2A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878227"/>
            <a:ext cx="9887465" cy="461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6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E3A21-F662-4357-B933-B85338E25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838"/>
            <a:ext cx="10515600" cy="2798205"/>
          </a:xfrm>
        </p:spPr>
        <p:txBody>
          <a:bodyPr>
            <a:normAutofit fontScale="90000"/>
          </a:bodyPr>
          <a:lstStyle/>
          <a:p>
            <a:r>
              <a:rPr lang="es-MX" dirty="0"/>
              <a:t>Sigue teniendo vigencia la pregunta que el joven le hizo a Cristo: </a:t>
            </a:r>
            <a:br>
              <a:rPr lang="es-MX" dirty="0"/>
            </a:br>
            <a:br>
              <a:rPr lang="es-MX" dirty="0"/>
            </a:br>
            <a:r>
              <a:rPr lang="es-MX" b="1" dirty="0"/>
              <a:t>¿ QUÉ HE DE HACER PARA ALCANZAR LA VIDA ETERNA?</a:t>
            </a:r>
          </a:p>
        </p:txBody>
      </p:sp>
      <p:pic>
        <p:nvPicPr>
          <p:cNvPr id="4098" name="Picture 2" descr="Resultado de imagen para joven con Cristo">
            <a:extLst>
              <a:ext uri="{FF2B5EF4-FFF2-40B4-BE49-F238E27FC236}">
                <a16:creationId xmlns:a16="http://schemas.microsoft.com/office/drawing/2014/main" id="{7DCC465F-D033-482C-A3CA-A3C7ADB4DC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7" y="2777331"/>
            <a:ext cx="6469921" cy="342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015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D868B3-B880-46CB-B58E-65EAF5EF4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Esto nos lo tenemos que preguntar todos, pero sobre todo quienes como ustedes inician su vida , que en su corazón resuene  esta pregunta 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CBBFE7-D1F5-4913-A809-B399A0DDC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47785"/>
            <a:ext cx="15716561" cy="2183076"/>
          </a:xfrm>
        </p:spPr>
        <p:txBody>
          <a:bodyPr>
            <a:normAutofit/>
          </a:bodyPr>
          <a:lstStyle/>
          <a:p>
            <a:pPr lvl="1"/>
            <a:r>
              <a:rPr lang="es-MX" sz="3600" dirty="0"/>
              <a:t>¿CÓMO DEBO VIVIR PARA SALVARME?</a:t>
            </a:r>
          </a:p>
        </p:txBody>
      </p:sp>
      <p:pic>
        <p:nvPicPr>
          <p:cNvPr id="5124" name="Picture 4" descr="Resultado de imagen para mi vida estÃ¡ en manos Dios.">
            <a:extLst>
              <a:ext uri="{FF2B5EF4-FFF2-40B4-BE49-F238E27FC236}">
                <a16:creationId xmlns:a16="http://schemas.microsoft.com/office/drawing/2014/main" id="{56E89BB8-531D-4394-91B2-C4BE73546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114" y="2990334"/>
            <a:ext cx="5842686" cy="364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420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DC3D94-8818-4F08-9139-017D8E56A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96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MX" dirty="0"/>
              <a:t>Dios, al crearnos ha querido que haya  dos versiones de PERSONA, hombre y mujer, iguales en dignidad y derechos, en anhelos y esperanzas.</a:t>
            </a:r>
          </a:p>
        </p:txBody>
      </p:sp>
      <p:pic>
        <p:nvPicPr>
          <p:cNvPr id="6152" name="Picture 8" descr="Resultado de imagen para jovenes conviviendo">
            <a:extLst>
              <a:ext uri="{FF2B5EF4-FFF2-40B4-BE49-F238E27FC236}">
                <a16:creationId xmlns:a16="http://schemas.microsoft.com/office/drawing/2014/main" id="{6BED70C9-57C2-46BD-9F17-13EC228C7D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962" y="1825625"/>
            <a:ext cx="619407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286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AB19E8A-42B1-4757-B5CA-E75035043AAB}"/>
              </a:ext>
            </a:extLst>
          </p:cNvPr>
          <p:cNvSpPr txBox="1"/>
          <p:nvPr/>
        </p:nvSpPr>
        <p:spPr>
          <a:xfrm>
            <a:off x="1161535" y="1359243"/>
            <a:ext cx="102313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/>
              <a:t>De la atracción entre ellos , los hombres somos atraídos por las mujeres y viceversa, surge la  vocación al matrimonio y a la familia.</a:t>
            </a:r>
          </a:p>
        </p:txBody>
      </p:sp>
      <p:pic>
        <p:nvPicPr>
          <p:cNvPr id="7170" name="Picture 2" descr="Resultado de imagen para familia">
            <a:extLst>
              <a:ext uri="{FF2B5EF4-FFF2-40B4-BE49-F238E27FC236}">
                <a16:creationId xmlns:a16="http://schemas.microsoft.com/office/drawing/2014/main" id="{AC57B301-AB90-4DF9-933F-D52A96CD3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04" y="3559766"/>
            <a:ext cx="7092779" cy="329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915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546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9F1387-2064-4B79-9094-3510C2C62D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MX" b="1" dirty="0"/>
              <a:t>Camino este muy común para jóvenes de todo el mundo, pero no exclusivo.</a:t>
            </a:r>
          </a:p>
        </p:txBody>
      </p:sp>
    </p:spTree>
    <p:extLst>
      <p:ext uri="{BB962C8B-B14F-4D97-AF65-F5344CB8AC3E}">
        <p14:creationId xmlns:p14="http://schemas.microsoft.com/office/powerpoint/2010/main" val="32758205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711</Words>
  <Application>Microsoft Office PowerPoint</Application>
  <PresentationFormat>Panorámica</PresentationFormat>
  <Paragraphs>40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Tema de Office</vt:lpstr>
      <vt:lpstr>AMOR, SEXUALIDAD Y VIDA</vt:lpstr>
      <vt:lpstr>Jóvenes están llamados a vivir la vida en PLENITUD </vt:lpstr>
      <vt:lpstr>En medio de éste deseo de amor,  felicidad, gozo y realización… </vt:lpstr>
      <vt:lpstr>Sigue teniendo vigencia la pregunta que el joven le hizo a Cristo:   ¿ QUÉ HE DE HACER PARA ALCANZAR LA VIDA ETERNA?</vt:lpstr>
      <vt:lpstr>Esto nos lo tenemos que preguntar todos, pero sobre todo quienes como ustedes inician su vida , que en su corazón resuene  esta pregunta :</vt:lpstr>
      <vt:lpstr>Dios, al crearnos ha querido que haya  dos versiones de PERSONA, hombre y mujer, iguales en dignidad y derechos, en anhelos y esperanzas.</vt:lpstr>
      <vt:lpstr>Presentación de PowerPoint</vt:lpstr>
      <vt:lpstr>Presentación de PowerPoint</vt:lpstr>
      <vt:lpstr>Camino este muy común para jóvenes de todo el mundo, pero no exclusivo.</vt:lpstr>
      <vt:lpstr>También algunos jóvenes, llenos de generosidad y espíritu de servicio  deciden consagrarse a Dios en la vida religiosa o sacerdotal. </vt:lpstr>
      <vt:lpstr>Cada joven ha de buscar su camino en la vida. El estado de vida en el cual servir a Dios y a los hermanos.</vt:lpstr>
      <vt:lpstr>Porque  Dios sigue llamando a los jóvenes a servir a sus hermanos a través de sus  talentos y capacidades.</vt:lpstr>
      <vt:lpstr>Esto exige una gran responsabilidad de no desperdiciar o usar  inadecuadamente las capacidades que Dios nos ha otorgado. </vt:lpstr>
      <vt:lpstr>Entre estas capacidades una muy valiosa es la posibilidad de amar y dar vida, a través de la intimidad sexual, de la unión sexual.</vt:lpstr>
      <vt:lpstr>¡Vívela para  amar y construir, no para hacer sufrir y destruir!</vt:lpstr>
      <vt:lpstr>La sexualidad masculina o femenina está presente en toda nuestra persona, el físico, la psicología, tono de voz, gustos, pensamientos, etc.</vt:lpstr>
      <vt:lpstr>Pero se manifiesta de un modo particular en la atracción que sentimos hacia  las personas del otro sexo. </vt:lpstr>
      <vt:lpstr>A   través de nuestra genitalidad, propia de muchachos y muchachas, podemos dar VIDA. Llamar a un nuevo ser a la fiesta de la vida y del amor,</vt:lpstr>
      <vt:lpstr>Pero esta intimidad y capacidad  de dar vida conviene que se sustente en la unión estable, madura y responsable del matrimonio.</vt:lpstr>
      <vt:lpstr>Para que ese nuevo ser que viene tenga la mayor riqueza de todas: el amor generoso, paciente, tierno de sus padres.</vt:lpstr>
      <vt:lpstr>Jovenazo, he aquí un reto que vale la pena, reserva tu sexualidad y capacidad de amar, para entregarla en totalidad con la mujer o el hombre con el que pasarás el resto de tus días en un amor fiel y exclusivo.. </vt:lpstr>
      <vt:lpstr>La vida sexual sin control, sin disciplina, vivida instintivamente o con el solo deseo de placer, puede causar mucho daño y destruir a las personas.</vt:lpstr>
      <vt:lpstr>Enfermedades de transmisión sexual, embarazos de adolescentes, abortos…</vt:lpstr>
      <vt:lpstr>Algunos pretenden controlar el apetito sexual con los anticonceptivos , los cuales en realidad destruyen a la persona y su capacidad de amar.</vt:lpstr>
      <vt:lpstr>O ven el aborto como una solución , pero este es un  crimen terrible que deja secuelas de culpa y sufrimiento permanente..</vt:lpstr>
      <vt:lpstr>Lo mejor es vivir la sexualidad humanamente, con dominio de sí mismo, a través de la virtud de la  CASTIDAD.</vt:lpstr>
      <vt:lpstr>Esto es vivir la vida en PLENITUD , ser dueño de ti mismo, de tus decisiones,  de  tus amistades, pero sobre todo de tu capacidad de amar a Dios y al Prójimo.</vt:lpstr>
      <vt:lpstr>Ama y defiende la vida, la tuya y la de los demás. Especialmente la de los pequeños y débiles.</vt:lpstr>
      <vt:lpstr>La de los indefensos.</vt:lpstr>
      <vt:lpstr>La de los enfermos y con limitaciones.</vt:lpstr>
      <vt:lpstr>Trata a los demás con respeto, comprensión y cariño, porque así queremos también ser tratados.</vt:lpstr>
      <vt:lpstr>Cuida nuestro mundo y entrega tu vida en ideales que valgan la pena.</vt:lpstr>
      <vt:lpstr>Estamos llamados a vivir y amar en PLENITUD, no te conformes con menos.</vt:lpstr>
      <vt:lpstr>Sonríe,        Dios te ama.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AMOR, SEXUALIDAD Y VIDA</dc:title>
  <dc:creator>Rangel Hilario Juan Pablo</dc:creator>
  <cp:lastModifiedBy>Graciela Hilario Cantú</cp:lastModifiedBy>
  <cp:revision>25</cp:revision>
  <dcterms:created xsi:type="dcterms:W3CDTF">2018-10-02T15:51:57Z</dcterms:created>
  <dcterms:modified xsi:type="dcterms:W3CDTF">2025-02-07T17:14:39Z</dcterms:modified>
</cp:coreProperties>
</file>