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66" r:id="rId9"/>
    <p:sldId id="273" r:id="rId10"/>
    <p:sldId id="267" r:id="rId11"/>
    <p:sldId id="268" r:id="rId12"/>
    <p:sldId id="274" r:id="rId13"/>
    <p:sldId id="262" r:id="rId14"/>
    <p:sldId id="263" r:id="rId15"/>
    <p:sldId id="264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4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9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290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570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98017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053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3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97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967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0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05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0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314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212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574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0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.emf"/><Relationship Id="rId4" Type="http://schemas.microsoft.com/office/2007/relationships/hdphoto" Target="../media/hdphoto1.wdp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4015982C-8CA4-DA93-12DA-7CFE60FB58B6}"/>
              </a:ext>
            </a:extLst>
          </p:cNvPr>
          <p:cNvSpPr/>
          <p:nvPr/>
        </p:nvSpPr>
        <p:spPr>
          <a:xfrm>
            <a:off x="1577648" y="70540"/>
            <a:ext cx="73501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Semana de la Familia 2025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B3E686F-F6A5-31A5-2056-6BDC0DC19022}"/>
              </a:ext>
            </a:extLst>
          </p:cNvPr>
          <p:cNvSpPr txBox="1"/>
          <p:nvPr/>
        </p:nvSpPr>
        <p:spPr>
          <a:xfrm>
            <a:off x="1370495" y="691335"/>
            <a:ext cx="8508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La Familia Mexicana, pequeña Iglesia, comprometida ante los nuevos desafíos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CBE6A64-1F1E-7942-3C55-392520115EE3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91703A5-FB49-0F51-64E5-BF4E563AC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E2F934D-B415-8C38-46EB-64235E5D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851" y="2814992"/>
            <a:ext cx="4963666" cy="342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EEEB5-DD7E-A6AF-06F0-4AAFFBEFE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2314B1E-DED1-878A-91F8-3F555FD78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0F781C-9418-6AB7-E01F-D17BBE1F105A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9B1F187-21EE-D748-8449-67D5A433309F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AD2F3A7-5E98-DA1B-03C8-050E054040A5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E884504-F9EE-7384-F88A-6EE58086B1E4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Iluminamos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00FCDB5-4604-9771-2F9C-08009A637655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14F946-68E1-091D-BC1A-E0830EFD6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7FA9672-EDA2-222F-17C9-5E1791B60307}"/>
              </a:ext>
            </a:extLst>
          </p:cNvPr>
          <p:cNvSpPr txBox="1"/>
          <p:nvPr/>
        </p:nvSpPr>
        <p:spPr>
          <a:xfrm>
            <a:off x="513700" y="1446550"/>
            <a:ext cx="98216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Doctrina de la Iglesia</a:t>
            </a:r>
          </a:p>
          <a:p>
            <a:pPr algn="just"/>
            <a:endParaRPr lang="es-MX" sz="1200" b="1" dirty="0"/>
          </a:p>
          <a:p>
            <a:pPr algn="just"/>
            <a:r>
              <a:rPr lang="es-MX" b="1" dirty="0"/>
              <a:t>Mensaje de los Obispos a las Familias Mexicanas:</a:t>
            </a:r>
          </a:p>
          <a:p>
            <a:pPr algn="just"/>
            <a:endParaRPr lang="es-MX" sz="1000" b="1" dirty="0"/>
          </a:p>
          <a:p>
            <a:pPr algn="just"/>
            <a:r>
              <a:rPr lang="es-MX" dirty="0"/>
              <a:t>Ante éstas y muchas otras situaciones que afectan a nuestras familias, los Obispos de México </a:t>
            </a:r>
            <a:r>
              <a:rPr lang="es-MX" b="1" dirty="0"/>
              <a:t>nos sentimos impulsados por el Espíritu Santo </a:t>
            </a:r>
            <a:r>
              <a:rPr lang="es-MX" dirty="0"/>
              <a:t>a manifestarles </a:t>
            </a:r>
            <a:r>
              <a:rPr lang="es-MX" b="1" dirty="0"/>
              <a:t>la compasión del buen samaritano</a:t>
            </a:r>
            <a:r>
              <a:rPr lang="es-MX" dirty="0"/>
              <a:t>.</a:t>
            </a:r>
          </a:p>
          <a:p>
            <a:pPr algn="just"/>
            <a:endParaRPr lang="es-MX" sz="1000" b="1" dirty="0"/>
          </a:p>
          <a:p>
            <a:pPr algn="just"/>
            <a:r>
              <a:rPr lang="es-MX" dirty="0"/>
              <a:t>No podemos dejarlas a la orilla del camino, llenas de miedo y dolor, amenazadas por ladrones que </a:t>
            </a:r>
            <a:r>
              <a:rPr lang="es-MX" b="1" dirty="0"/>
              <a:t>les quieren quitar la fe, la paz, la unidad y la fidelidad, la alegría de los hijos, la serenidad del diálogo doméstico, la solidaridad con la vecindad, la hospitalidad</a:t>
            </a:r>
            <a:r>
              <a:rPr lang="es-MX" dirty="0"/>
              <a:t>.</a:t>
            </a:r>
          </a:p>
          <a:p>
            <a:pPr algn="just"/>
            <a:endParaRPr lang="es-MX" sz="1000" dirty="0"/>
          </a:p>
          <a:p>
            <a:pPr algn="just"/>
            <a:r>
              <a:rPr lang="es-MX" dirty="0"/>
              <a:t>Como fruto de nuestra Asamblea y a una sola voz, </a:t>
            </a:r>
            <a:r>
              <a:rPr lang="es-MX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Obispos queremos decir: ¡Basta! </a:t>
            </a:r>
            <a:r>
              <a:rPr lang="es-MX" dirty="0"/>
              <a:t>A toda destrucción de nuestras familias. Nos </a:t>
            </a:r>
            <a:r>
              <a:rPr lang="es-MX" b="1" dirty="0"/>
              <a:t>comprometemos a atender esmeradamente a la familia desde nuestro ministerio</a:t>
            </a:r>
            <a:r>
              <a:rPr lang="es-MX" dirty="0"/>
              <a:t>. Con toda la fuerza de la Nueva Evangelización, </a:t>
            </a:r>
            <a:r>
              <a:rPr lang="es-MX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llamamos hoy a nuestros sacerdotes, a los consagrados y a los laicos a establecer un compromiso firme y audaz por anunciar, celebrar y servir el Evangelio del matrimonio, de la familia y de la vida en un espíritu de comunión.</a:t>
            </a:r>
            <a:endParaRPr lang="es-MX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6862AB-B8D6-E0C3-4DF6-9DA851318E89}"/>
              </a:ext>
            </a:extLst>
          </p:cNvPr>
          <p:cNvSpPr txBox="1"/>
          <p:nvPr/>
        </p:nvSpPr>
        <p:spPr>
          <a:xfrm>
            <a:off x="9186202" y="6396335"/>
            <a:ext cx="3005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100" b="1" dirty="0"/>
              <a:t>LXXV Asamblea del Episcopado Mexicano Monterrey, N.L. 28/04-02/05/2023</a:t>
            </a:r>
          </a:p>
        </p:txBody>
      </p:sp>
    </p:spTree>
    <p:extLst>
      <p:ext uri="{BB962C8B-B14F-4D97-AF65-F5344CB8AC3E}">
        <p14:creationId xmlns:p14="http://schemas.microsoft.com/office/powerpoint/2010/main" val="301353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A2D3-8F56-CF16-F156-687490AD1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EA4C3E-F3F3-8718-C611-D46B068A3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BAD27E1-9AC3-F856-6336-4BEDE4E445B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BEEA680-BFD1-C660-0C8D-77B134955238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2B4FDF-D314-87D0-D899-4820F60696F2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E0CED84-BD3E-FBCB-8527-4559764F55DA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Iluminamos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FCA3AC0-5BF3-647D-0BBE-8CEF7E77B5D1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CE8951-517C-8A8E-22E3-A6D19E2F3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8139DE-C8E3-C795-598E-DAA0270875A0}"/>
              </a:ext>
            </a:extLst>
          </p:cNvPr>
          <p:cNvSpPr txBox="1"/>
          <p:nvPr/>
        </p:nvSpPr>
        <p:spPr>
          <a:xfrm>
            <a:off x="658809" y="1520137"/>
            <a:ext cx="930111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Reflexión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2000" dirty="0"/>
              <a:t>Dado que las familias están en crisis, se </a:t>
            </a:r>
            <a:r>
              <a:rPr lang="es-MX" sz="2000" b="1" dirty="0"/>
              <a:t>van disolviendo los vínculos fundamentales de la familia</a:t>
            </a:r>
            <a:r>
              <a:rPr lang="es-MX" sz="2000" dirty="0"/>
              <a:t>, porque al hombre de hoy le </a:t>
            </a:r>
            <a:r>
              <a:rPr lang="es-MX" sz="2000" b="1" u="sng" dirty="0"/>
              <a:t>cuesta vivir en un amor sano, maduro y generoso</a:t>
            </a:r>
            <a:r>
              <a:rPr lang="es-MX" sz="2000" dirty="0"/>
              <a:t>.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/>
              <a:t>Si la Palabra de Dios </a:t>
            </a:r>
            <a:r>
              <a:rPr lang="es-MX" sz="2000" b="1" dirty="0"/>
              <a:t>nos da la lógica de la evangelización </a:t>
            </a:r>
            <a:r>
              <a:rPr lang="es-MX" sz="2000" dirty="0"/>
              <a:t>de que todo el que invoque el nombre del Señor será salvo; </a:t>
            </a:r>
            <a:r>
              <a:rPr lang="es-MX" sz="2000" b="1" dirty="0"/>
              <a:t>alguien tiene que escuchar el envío </a:t>
            </a:r>
            <a:r>
              <a:rPr lang="es-MX" sz="2000" dirty="0"/>
              <a:t>para ir hasta los confines del mundo y anunciar la Buena Nueva.</a:t>
            </a:r>
          </a:p>
          <a:p>
            <a:pPr algn="just"/>
            <a:endParaRPr lang="es-MX" sz="2000" dirty="0"/>
          </a:p>
          <a:p>
            <a:pPr algn="just"/>
            <a:r>
              <a:rPr lang="es-MX" sz="2000" dirty="0"/>
              <a:t>Pero </a:t>
            </a:r>
            <a:r>
              <a:rPr lang="es-MX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invocarán a Aquél en quien no han creído?¿Y cómo creerán en Aquél de quien no han oído hablar?¿Y cómo oirán si no hay quien les predique?¿Y cómo predicarán si no son enviados? </a:t>
            </a:r>
            <a:r>
              <a:rPr lang="es-MX" sz="2000" dirty="0"/>
              <a:t>Rom 10,1-15</a:t>
            </a:r>
          </a:p>
          <a:p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29583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96F8-70AB-048C-52F0-BE85D07B0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98E290C-6AD7-580E-4D92-352130032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572A449-5862-6741-81F9-80939ECF04B4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7A7D39-22E6-F827-66DB-81209DD879A1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96076D4-8C68-6232-AEBD-C0641BB97AD8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7811AC5-1907-A0E2-8A65-71C4F60DC16D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Iluminamos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B7D24A-B75B-0751-C6DA-27EF5542F30E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6E0C829-314A-D222-4710-E89E7045B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49A308-8B2B-0435-E5C6-7C28B0F7133D}"/>
              </a:ext>
            </a:extLst>
          </p:cNvPr>
          <p:cNvSpPr txBox="1"/>
          <p:nvPr/>
        </p:nvSpPr>
        <p:spPr>
          <a:xfrm>
            <a:off x="538998" y="1403601"/>
            <a:ext cx="95053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…Reflexión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2000" dirty="0"/>
              <a:t>Ofrecemos a continuación algunas claves para llegar a las familias:</a:t>
            </a:r>
          </a:p>
          <a:p>
            <a:pPr algn="just"/>
            <a:endParaRPr lang="es-MX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des a nadie por perdido</a:t>
            </a:r>
            <a:r>
              <a:rPr lang="es-MX" sz="2000" dirty="0"/>
              <a:t>. A lo mejor hay alguien en tu comunidad a quien tú ya has dado por perdido. </a:t>
            </a:r>
            <a:r>
              <a:rPr lang="es-MX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Nunca descarten a nadie, porque no sabes cuándo se le va ablandar el corazón</a:t>
            </a:r>
            <a:r>
              <a:rPr lang="es-MX" sz="2000" dirty="0"/>
              <a:t>, cómo lo va a tocar el Espíritu Santo.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Ponte en el lugar de la otra persona.</a:t>
            </a:r>
            <a:r>
              <a:rPr lang="es-MX" sz="2000" dirty="0"/>
              <a:t> Se trata de ser empáticos con los demás; </a:t>
            </a:r>
            <a:r>
              <a:rPr lang="es-MX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trata de no juzgar y con la capacidad de escuchar y observar </a:t>
            </a:r>
            <a:r>
              <a:rPr lang="es-MX" sz="2000" dirty="0"/>
              <a:t>a la otra persona o familia con respeto y amor.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 las manos y los pies de Jesús</a:t>
            </a:r>
            <a:r>
              <a:rPr lang="es-MX" sz="2000" dirty="0"/>
              <a:t>. Hay que ser </a:t>
            </a:r>
            <a:r>
              <a:rPr lang="es-MX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familias </a:t>
            </a:r>
            <a:r>
              <a:rPr lang="es-MX" sz="20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crsitianas</a:t>
            </a:r>
            <a:r>
              <a:rPr lang="es-MX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contagiemos con amor de Dios a otras familias</a:t>
            </a:r>
            <a:r>
              <a:rPr lang="es-MX" sz="2000" dirty="0"/>
              <a:t>. Fíjate en sus manos. </a:t>
            </a:r>
            <a:r>
              <a:rPr lang="es-MX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¿Cuántas veces las extiendes para atraer y tocar a alguien lejos de Dios?</a:t>
            </a:r>
          </a:p>
          <a:p>
            <a:endParaRPr lang="es-MX" sz="2800" b="1" dirty="0"/>
          </a:p>
        </p:txBody>
      </p:sp>
    </p:spTree>
    <p:extLst>
      <p:ext uri="{BB962C8B-B14F-4D97-AF65-F5344CB8AC3E}">
        <p14:creationId xmlns:p14="http://schemas.microsoft.com/office/powerpoint/2010/main" val="51405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Nos comprometemos para vivir lo aprendido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0FD6161-F578-97ED-6FCF-A662362DB616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89776B4-F15B-D397-1CA1-EEA3BFE1F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6FBFE21-FB47-0DFE-0E09-8F9B673F1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979261"/>
              </p:ext>
            </p:extLst>
          </p:nvPr>
        </p:nvGraphicFramePr>
        <p:xfrm>
          <a:off x="658809" y="2441687"/>
          <a:ext cx="9526200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9861">
                  <a:extLst>
                    <a:ext uri="{9D8B030D-6E8A-4147-A177-3AD203B41FA5}">
                      <a16:colId xmlns:a16="http://schemas.microsoft.com/office/drawing/2014/main" val="3741190823"/>
                    </a:ext>
                  </a:extLst>
                </a:gridCol>
                <a:gridCol w="3466339">
                  <a:extLst>
                    <a:ext uri="{9D8B030D-6E8A-4147-A177-3AD203B41FA5}">
                      <a16:colId xmlns:a16="http://schemas.microsoft.com/office/drawing/2014/main" val="2024513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Aspecto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b="1" dirty="0"/>
                        <a:t>Me comprometo a: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537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Para que las familias ayuden a contrarrestar las influencias negativas (Adicciones, pobreza, violencia, corrupción, desempleo, etc.) en la comunidad.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604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Para que nuestros hijos sean capaces de valorar la familia y puedan defenderla ante los distintos riesgos y situaciones que la dañan.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7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Para que en nuestra familia se cultiven y se vivan las actitudes y acciones del “buen samaritano”.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21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Para acompañar y fortalecer la fe de las familias que atraviesan por alguna adversidad.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921927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710A565-47FB-6190-A2BA-B7818957594B}"/>
              </a:ext>
            </a:extLst>
          </p:cNvPr>
          <p:cNvSpPr txBox="1"/>
          <p:nvPr/>
        </p:nvSpPr>
        <p:spPr>
          <a:xfrm>
            <a:off x="658809" y="1520137"/>
            <a:ext cx="9009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A continuación, los invitamos a definir compromisos, anotándolos en el espacio en blanco</a:t>
            </a:r>
          </a:p>
        </p:txBody>
      </p:sp>
    </p:spTree>
    <p:extLst>
      <p:ext uri="{BB962C8B-B14F-4D97-AF65-F5344CB8AC3E}">
        <p14:creationId xmlns:p14="http://schemas.microsoft.com/office/powerpoint/2010/main" val="336319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111349" y="0"/>
            <a:ext cx="8750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Recuperamos lo aprendido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5BCC640-6073-E520-1BF3-84961EA4349B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4912D8F-5A76-117F-9124-0B411B3A2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1D5DAB0-EE97-943B-16E3-A57B1AFB49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616262"/>
              </p:ext>
            </p:extLst>
          </p:nvPr>
        </p:nvGraphicFramePr>
        <p:xfrm>
          <a:off x="658809" y="1734786"/>
          <a:ext cx="9526200" cy="454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9861">
                  <a:extLst>
                    <a:ext uri="{9D8B030D-6E8A-4147-A177-3AD203B41FA5}">
                      <a16:colId xmlns:a16="http://schemas.microsoft.com/office/drawing/2014/main" val="3741190823"/>
                    </a:ext>
                  </a:extLst>
                </a:gridCol>
                <a:gridCol w="3466339">
                  <a:extLst>
                    <a:ext uri="{9D8B030D-6E8A-4147-A177-3AD203B41FA5}">
                      <a16:colId xmlns:a16="http://schemas.microsoft.com/office/drawing/2014/main" val="20245132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Preguntas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b="1" dirty="0"/>
                        <a:t>Respuestas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5375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Reflexiona sobre las tres anécdotas y comenta ¿cuál te impactó más y por qué? </a:t>
                      </a:r>
                      <a:r>
                        <a:rPr lang="es-MX" sz="1400" b="1" dirty="0"/>
                        <a:t>(Análisis de la realidad)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604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¿De que manera nos ilumina el texto bíblico como “familias samaritanas” para ayudar a las más necesitadas?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79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Menciona y comenta al menos tres situaciones que se describen en el apartado de “Una mirada a las heridas y esperanza de nuestro pueblo mexicano” </a:t>
                      </a:r>
                      <a:r>
                        <a:rPr lang="es-MX" sz="1400" b="1" dirty="0"/>
                        <a:t>(Doctrina de la Iglesia)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21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¿Cómo aplicaría las tres claves para llegar a las familias, dentro de tu Parroquia y con las familias? </a:t>
                      </a:r>
                      <a:r>
                        <a:rPr lang="es-MX" sz="1400" b="1" dirty="0"/>
                        <a:t>(Reflexión)</a:t>
                      </a:r>
                      <a:endParaRPr lang="es-MX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921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b="1" dirty="0"/>
                        <a:t>¿Qué enseñanza te deja el Mensaje de los Obispos a las Familias Mexicanas?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571187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BE6D662-639B-D5CF-EDD6-8E51924BD821}"/>
              </a:ext>
            </a:extLst>
          </p:cNvPr>
          <p:cNvSpPr txBox="1"/>
          <p:nvPr/>
        </p:nvSpPr>
        <p:spPr>
          <a:xfrm>
            <a:off x="658809" y="1325377"/>
            <a:ext cx="900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Te invitamos a que respondas las siguientes preguntas:</a:t>
            </a:r>
          </a:p>
        </p:txBody>
      </p:sp>
    </p:spTree>
    <p:extLst>
      <p:ext uri="{BB962C8B-B14F-4D97-AF65-F5344CB8AC3E}">
        <p14:creationId xmlns:p14="http://schemas.microsoft.com/office/powerpoint/2010/main" val="358057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A871C08-132B-087A-62B7-BEE1B887172C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2AE46D0-15E2-4408-BF53-E03A0DD12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B2196B-5AEA-AD2B-9827-6EE735F90694}"/>
              </a:ext>
            </a:extLst>
          </p:cNvPr>
          <p:cNvSpPr txBox="1"/>
          <p:nvPr/>
        </p:nvSpPr>
        <p:spPr>
          <a:xfrm>
            <a:off x="658809" y="1520137"/>
            <a:ext cx="90098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/>
              <a:t>En el Nombre del Padre…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/>
              <a:t>Padre nuestro…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/>
              <a:t>Dios te salve…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400" dirty="0"/>
              <a:t>Demos gracias a Dios que nos ha iluminado para que, al interior de nuestras familias, como pequeña Iglesia nos ayude a entender el gran compromiso que tenemos ante los nuevos desafíos que se presentan en nuestro país.</a:t>
            </a:r>
          </a:p>
        </p:txBody>
      </p:sp>
    </p:spTree>
    <p:extLst>
      <p:ext uri="{BB962C8B-B14F-4D97-AF65-F5344CB8AC3E}">
        <p14:creationId xmlns:p14="http://schemas.microsoft.com/office/powerpoint/2010/main" val="96843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BA201-7DFF-2268-778C-1EC22F28A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15799EE-7A1D-6BEB-0DF8-996E917A4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D9E9486-70E8-5CA3-D0E7-944E410A2FC3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32ED530-ED5B-693D-1344-E5FACA2F5D8A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E22520E-E8CD-BE87-E520-971D6684FA4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1BD3BBB-2652-97BB-71BA-403683BB0587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5230890-DB78-5D4B-63B3-9947CD86119C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0CDDE3-00F7-9416-5546-3436696CC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FAFD3F1-ABB1-13C6-22FB-860913682D46}"/>
              </a:ext>
            </a:extLst>
          </p:cNvPr>
          <p:cNvSpPr txBox="1"/>
          <p:nvPr/>
        </p:nvSpPr>
        <p:spPr>
          <a:xfrm>
            <a:off x="640559" y="1235762"/>
            <a:ext cx="96288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Encomendamos nuestras plegarias con la siguiente oración (del Papa San Juan XXIII):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1900" dirty="0"/>
          </a:p>
          <a:p>
            <a:pPr algn="just"/>
            <a:r>
              <a:rPr lang="es-MX" sz="1950" dirty="0"/>
              <a:t>¡Señora Nuestra de Guadalupe, que también a la tierra de México has querido dar especiales muestras de benevolencia, y has prometido consuelo y ayuda a aquellos que te aman y siguen! Mira benigna a todos tus hijos; ellos te invocan con confianza.</a:t>
            </a:r>
          </a:p>
          <a:p>
            <a:pPr algn="just"/>
            <a:r>
              <a:rPr lang="es-MX" sz="1950" dirty="0"/>
              <a:t>Conserva en nuestras almas el Don precioso de la gracia divina. Haznos dóciles a la voluntad del Señor, de tal manera que cada vez más se extienda su reino en los corazones, en las familias, en nuestra querida nación.</a:t>
            </a:r>
          </a:p>
          <a:p>
            <a:pPr algn="just"/>
            <a:r>
              <a:rPr lang="es-MX" sz="1950" dirty="0"/>
              <a:t>¡Oh Virgen Santísima! Está con nosotros en las fatigas del trabajo cotidiano, en las alegrías, en las penas y dificultades de la vida, de modo que nuestro espíritu inmortal pueda elevarse, libre y puro, a Dios y servirlo gozosamente, con generosidad y fervor.</a:t>
            </a:r>
          </a:p>
          <a:p>
            <a:pPr algn="just"/>
            <a:r>
              <a:rPr lang="es-MX" sz="1950" dirty="0"/>
              <a:t>Defiéndenos de todo mal, Reina y Madre de México; y haz que seamos fieles imitadores de nuestro Jesús, que es camino, verdad y vida, a fin de que un día podamos, de tu mano, alcanzar en el cielo el premio de la visión beatífica. </a:t>
            </a:r>
          </a:p>
          <a:p>
            <a:pPr algn="ctr"/>
            <a:r>
              <a:rPr lang="es-MX" sz="1950" dirty="0"/>
              <a:t>Amén</a:t>
            </a:r>
          </a:p>
        </p:txBody>
      </p:sp>
    </p:spTree>
    <p:extLst>
      <p:ext uri="{BB962C8B-B14F-4D97-AF65-F5344CB8AC3E}">
        <p14:creationId xmlns:p14="http://schemas.microsoft.com/office/powerpoint/2010/main" val="117301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FC31F-EF8D-1CC3-5803-899CA8A83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0AAB2A-2606-603F-F155-83E1528A97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5AC8145-7C0D-EB65-329A-7B489C772D58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41E02F-602F-BA31-35A9-B84A8A0E1364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DA6DD20-A15B-BC3E-35DF-0B4682CADAA8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0CE1E3-2CE8-B842-70B7-81173442EB24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DAFDB6A-2ABB-725E-AADE-C6D328C6E49E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4A93755-DF25-C84F-92AA-28179681D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7488FF9-9054-8734-3522-CC8F8D8DF725}"/>
              </a:ext>
            </a:extLst>
          </p:cNvPr>
          <p:cNvSpPr txBox="1"/>
          <p:nvPr/>
        </p:nvSpPr>
        <p:spPr>
          <a:xfrm>
            <a:off x="1640115" y="693466"/>
            <a:ext cx="9628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/>
              <a:t>“Acaso no estoy Yo aquí” (</a:t>
            </a:r>
            <a:r>
              <a:rPr lang="es-MX" sz="2000" dirty="0" err="1"/>
              <a:t>Athenas</a:t>
            </a:r>
            <a:r>
              <a:rPr lang="es-MX" sz="2000" dirty="0"/>
              <a:t>)</a:t>
            </a:r>
            <a:endParaRPr lang="es-MX" sz="1950" dirty="0"/>
          </a:p>
        </p:txBody>
      </p:sp>
      <p:pic>
        <p:nvPicPr>
          <p:cNvPr id="8" name="Acaso No Estoy Yo Aquí [CON LETRA] - Música Católica - Virgen de Guadalupe">
            <a:hlinkClick r:id="" action="ppaction://media"/>
            <a:extLst>
              <a:ext uri="{FF2B5EF4-FFF2-40B4-BE49-F238E27FC236}">
                <a16:creationId xmlns:a16="http://schemas.microsoft.com/office/drawing/2014/main" id="{3E6AA5FE-818E-74C4-87A1-D458107F3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291824"/>
            <a:ext cx="12192000" cy="556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31C7C-2D88-901D-C769-25314ACAC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133DB1-6C17-C430-8346-71F17A21B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C7E7C7A-AE2D-D98D-5573-A7910A9EADD9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DF100E2-992E-885A-3218-E43A77760D42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DE1D6DA-FB1D-63A8-A5B2-DF5866A22254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1D86E1D-5885-D608-C69E-552C8E176974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0236710-7917-5451-5979-D703A107B212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BBB63F8-B61E-76C8-D749-0BAD19502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1E910AD-5026-CF40-43E9-5E229EEE606A}"/>
              </a:ext>
            </a:extLst>
          </p:cNvPr>
          <p:cNvSpPr txBox="1"/>
          <p:nvPr/>
        </p:nvSpPr>
        <p:spPr>
          <a:xfrm>
            <a:off x="2729938" y="631336"/>
            <a:ext cx="9628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Oración de la Semana de la Familia 2025</a:t>
            </a:r>
            <a:endParaRPr lang="es-MX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230B088-8021-FB3C-88DB-04B78C9BE517}"/>
              </a:ext>
            </a:extLst>
          </p:cNvPr>
          <p:cNvSpPr txBox="1"/>
          <p:nvPr/>
        </p:nvSpPr>
        <p:spPr>
          <a:xfrm>
            <a:off x="1381829" y="1031446"/>
            <a:ext cx="8291203" cy="698652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hacer de las familias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uno de los más grandes regalos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para toda la humanidad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y te has manifestado de un modo especial,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ellas y por medio de ellas,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al pueblo mexicano.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haces de cada familia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una pequeña Iglesia doméstica, comunidad de fe,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una “Casita Sagrada”, en la que,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del mismo modo que en María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se haga realidad tu hijo Jesucristo,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nuestro Salvador.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puesto en cada una de nuestras familias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la conciencia misionera y evangelizadora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y la has llamado a ser signos de esperanza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medio de un mundo convulsionado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que desdice su ser y su quehacer.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has querido que cada familia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llegue a ser un auténtico semillero de vocaciones,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en el que cada uno de sus integrantes responda a Dios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en una vocación específica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y se transforme en esperanza de nuestra sociedad.  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Te damos gracias Señor </a:t>
            </a: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porque llamas a las familias y a quienes las integran, a responder de manera comprometida y responsable a los desafíos y a las amenazas de los nuevos contextos en que con frecuencia se ven implicadas nuestras familias.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Gracias Señor por hacer de nuestras familias, un gran regalo para nuestra sociedad y la esperanza evangelizadora y transformadora de la Iglesia en México.</a:t>
            </a:r>
          </a:p>
          <a:p>
            <a:pPr algn="ctr"/>
            <a:endParaRPr lang="es-MX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i="1" dirty="0">
                <a:latin typeface="Arial Black" panose="020B0A04020102020204" pitchFamily="34" charset="0"/>
                <a:cs typeface="Arial" panose="020B0604020202020204" pitchFamily="34" charset="0"/>
              </a:rPr>
              <a:t>Amén</a:t>
            </a:r>
          </a:p>
          <a:p>
            <a:pPr algn="ctr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10F95-12DB-90FA-5FD1-064616EA8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B9719F7-C191-7330-57DC-4A15B5D279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262CB1-59DE-BE42-27D1-1C37CF8E1D48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95AF93-2499-F987-EA9C-6142B8C44F8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755BC15-D319-DCB2-ECDF-8AFAAC7E3589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B98C161-D87C-31EF-A296-D30E916EEA08}"/>
              </a:ext>
            </a:extLst>
          </p:cNvPr>
          <p:cNvSpPr txBox="1"/>
          <p:nvPr/>
        </p:nvSpPr>
        <p:spPr>
          <a:xfrm>
            <a:off x="1331443" y="0"/>
            <a:ext cx="83189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Celebración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42CD610-F840-1192-309B-82E568B8E85B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7C5444-EDC4-68A8-888A-ACCB603BE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A559065-08D9-291D-7C5A-9310033EF9A6}"/>
              </a:ext>
            </a:extLst>
          </p:cNvPr>
          <p:cNvSpPr txBox="1"/>
          <p:nvPr/>
        </p:nvSpPr>
        <p:spPr>
          <a:xfrm>
            <a:off x="640559" y="1235762"/>
            <a:ext cx="962885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00" dirty="0"/>
              <a:t>Para cerrar este momento se reza el Padre Nuestro…Dios te salve…Gloria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2000" dirty="0"/>
          </a:p>
          <a:p>
            <a:pPr algn="ctr"/>
            <a:r>
              <a:rPr lang="es-MX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¡Muchas Gracias por estar con nosotros en esta catequesis!</a:t>
            </a:r>
            <a:endParaRPr lang="es-MX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30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Oración inicial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17962E5-5E36-BFCF-6645-97380627003B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D89CE9-639C-15B8-2D68-A3BF25B1C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FB2D2A8-0133-FDC9-176B-0BD466FF6AF1}"/>
              </a:ext>
            </a:extLst>
          </p:cNvPr>
          <p:cNvSpPr txBox="1"/>
          <p:nvPr/>
        </p:nvSpPr>
        <p:spPr>
          <a:xfrm>
            <a:off x="2160296" y="699857"/>
            <a:ext cx="685096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900" b="1" dirty="0"/>
              <a:t>Oración por la paz en México</a:t>
            </a:r>
          </a:p>
          <a:p>
            <a:endParaRPr lang="es-MX" sz="1900" dirty="0"/>
          </a:p>
          <a:p>
            <a:r>
              <a:rPr lang="es-MX" sz="1900" dirty="0"/>
              <a:t>Señor Jesús, Tú eres nuestra paz, mira nuestra Patria dañada por la violencia y dispersa por el miedo y la inseguridad.</a:t>
            </a:r>
          </a:p>
          <a:p>
            <a:endParaRPr lang="es-MX" sz="1900" dirty="0"/>
          </a:p>
          <a:p>
            <a:r>
              <a:rPr lang="es-MX" sz="1900" dirty="0"/>
              <a:t>Consuela el dolor de quienes sufren.</a:t>
            </a:r>
          </a:p>
          <a:p>
            <a:r>
              <a:rPr lang="es-MX" sz="1900" dirty="0"/>
              <a:t>Da acierto a las decisiones de quienes nos gobiernan.</a:t>
            </a:r>
          </a:p>
          <a:p>
            <a:r>
              <a:rPr lang="es-MX" sz="1900" dirty="0"/>
              <a:t>Toca el corazón de quienes olvidan que somos hermanos y provocan sufrimiento y muerte.</a:t>
            </a:r>
          </a:p>
          <a:p>
            <a:r>
              <a:rPr lang="es-MX" sz="1900" dirty="0"/>
              <a:t>Dales el don de la conversión.</a:t>
            </a:r>
          </a:p>
          <a:p>
            <a:endParaRPr lang="es-MX" sz="1900" dirty="0"/>
          </a:p>
          <a:p>
            <a:r>
              <a:rPr lang="es-MX" sz="1900" dirty="0"/>
              <a:t>Protege a las familias, a nuestros niños, adolescentes y jóvenes.</a:t>
            </a:r>
          </a:p>
          <a:p>
            <a:r>
              <a:rPr lang="es-MX" sz="1900" dirty="0"/>
              <a:t>A nuestros pueblos y comunidades.</a:t>
            </a:r>
          </a:p>
          <a:p>
            <a:endParaRPr lang="es-MX" sz="1900" dirty="0"/>
          </a:p>
          <a:p>
            <a:r>
              <a:rPr lang="es-MX" sz="1900" dirty="0"/>
              <a:t>Que como discípulos misioneros tuyos, ciudadanos responsables, sepamos ser promotores de justicia y de paz, para que en Ti, nuestro pueblo tenga vida digna.</a:t>
            </a:r>
          </a:p>
          <a:p>
            <a:endParaRPr lang="es-MX" sz="1900" dirty="0"/>
          </a:p>
          <a:p>
            <a:pPr algn="ctr"/>
            <a:r>
              <a:rPr lang="es-MX" sz="1900" dirty="0"/>
              <a:t>Amén</a:t>
            </a:r>
          </a:p>
        </p:txBody>
      </p:sp>
    </p:spTree>
    <p:extLst>
      <p:ext uri="{BB962C8B-B14F-4D97-AF65-F5344CB8AC3E}">
        <p14:creationId xmlns:p14="http://schemas.microsoft.com/office/powerpoint/2010/main" val="301567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Objetivo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34CD9D6-BEB5-E0CE-00AD-FAD895679E5F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4DB93D-44C0-C8C4-CF94-1B8033168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06056-AC22-6F22-593E-BA31F0E292CB}"/>
              </a:ext>
            </a:extLst>
          </p:cNvPr>
          <p:cNvSpPr txBox="1"/>
          <p:nvPr/>
        </p:nvSpPr>
        <p:spPr>
          <a:xfrm>
            <a:off x="1043354" y="1671011"/>
            <a:ext cx="83960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/>
              <a:t>Crear </a:t>
            </a:r>
            <a:r>
              <a:rPr lang="es-MX" sz="2400" b="1" dirty="0"/>
              <a:t>conciencia del compromiso que tiene la familia</a:t>
            </a:r>
            <a:r>
              <a:rPr lang="es-MX" sz="2400" dirty="0"/>
              <a:t>, </a:t>
            </a:r>
            <a:r>
              <a:rPr lang="es-MX" sz="2400" b="1" dirty="0"/>
              <a:t>pequeña Iglesia</a:t>
            </a:r>
            <a:r>
              <a:rPr lang="es-MX" sz="2400" dirty="0"/>
              <a:t>, ante la </a:t>
            </a:r>
            <a:r>
              <a:rPr lang="es-MX" sz="2400" u="sng" dirty="0"/>
              <a:t>realidad actual de nuestro país</a:t>
            </a:r>
            <a:r>
              <a:rPr lang="es-MX" sz="2400" dirty="0"/>
              <a:t>, a la luz de la Palabra de Dios y de la doctrina de la Iglesia, a fin de que </a:t>
            </a:r>
            <a:r>
              <a:rPr lang="es-MX" sz="2400" b="1" dirty="0"/>
              <a:t>anunciando el Evangelio </a:t>
            </a:r>
            <a:r>
              <a:rPr lang="es-MX" sz="2400" dirty="0"/>
              <a:t>ante los nuevos desafíos que viven las familias, </a:t>
            </a:r>
            <a:r>
              <a:rPr lang="es-MX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seamos signo de fortaleza y de esperanza para nuestra patria</a:t>
            </a:r>
            <a:r>
              <a:rPr lang="es-MX" sz="2400" dirty="0"/>
              <a:t>.</a:t>
            </a:r>
          </a:p>
        </p:txBody>
      </p:sp>
      <p:pic>
        <p:nvPicPr>
          <p:cNvPr id="4098" name="Picture 2" descr="Diplomado en Resiliencia Familiar para Superar Desafíos">
            <a:extLst>
              <a:ext uri="{FF2B5EF4-FFF2-40B4-BE49-F238E27FC236}">
                <a16:creationId xmlns:a16="http://schemas.microsoft.com/office/drawing/2014/main" id="{E4A9FB26-6102-E988-D0EA-7F366F6C8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22" y="4399785"/>
            <a:ext cx="3457355" cy="230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6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Lema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D13B6A-7719-83D3-AC7A-512C8BE43E03}"/>
              </a:ext>
            </a:extLst>
          </p:cNvPr>
          <p:cNvSpPr txBox="1"/>
          <p:nvPr/>
        </p:nvSpPr>
        <p:spPr>
          <a:xfrm>
            <a:off x="1441612" y="2557105"/>
            <a:ext cx="850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Signo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1963FA3-524B-F6C8-14F6-E2CE3CCD6512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2AF0A6C-1E32-3F21-31B4-657881153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BB40E2C-60FF-6996-0D2D-05D4239AA986}"/>
              </a:ext>
            </a:extLst>
          </p:cNvPr>
          <p:cNvSpPr txBox="1"/>
          <p:nvPr/>
        </p:nvSpPr>
        <p:spPr>
          <a:xfrm>
            <a:off x="1226234" y="1503782"/>
            <a:ext cx="8396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“Familia, pequeña Iglesia, fuerza esperanzadora de Dios para nuestro país”.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5862ED1-976C-C493-4356-1923127C4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5759" y="3531455"/>
            <a:ext cx="5280378" cy="296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m, Dad... I'm Gay - YouTube">
            <a:extLst>
              <a:ext uri="{FF2B5EF4-FFF2-40B4-BE49-F238E27FC236}">
                <a16:creationId xmlns:a16="http://schemas.microsoft.com/office/drawing/2014/main" id="{52BD6732-38D4-3530-03A4-7F28A6026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0" b="29672"/>
          <a:stretch>
            <a:fillRect/>
          </a:stretch>
        </p:blipFill>
        <p:spPr bwMode="auto">
          <a:xfrm>
            <a:off x="8972943" y="5712178"/>
            <a:ext cx="2466975" cy="114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25D52DA-C527-E1E4-4E74-37FB1853C5E9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Analizamos la realidad de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A9249A06-F79B-4780-CD1E-DA9CB67174A8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96A79E2-B726-8B98-7F6D-81FB62891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0DF607A-69EA-9A60-8C06-94946CB845CA}"/>
              </a:ext>
            </a:extLst>
          </p:cNvPr>
          <p:cNvSpPr txBox="1"/>
          <p:nvPr/>
        </p:nvSpPr>
        <p:spPr>
          <a:xfrm>
            <a:off x="936619" y="1409878"/>
            <a:ext cx="872196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300" b="1" dirty="0"/>
              <a:t>Veamos estas tres historias de la realidad de las familias mexicanas: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300" b="1" dirty="0"/>
              <a:t>En una escuela rural de educación básica en la región de tierra caliente…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300" b="1" dirty="0"/>
              <a:t>Un conferencista en un congreso católico de pastoral familiar, comentó una anécdota…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300" b="1" dirty="0"/>
              <a:t>Un matrimonio al compartir un testimonio comentó que de sus cuatro hijos…</a:t>
            </a:r>
          </a:p>
        </p:txBody>
      </p:sp>
      <p:pic>
        <p:nvPicPr>
          <p:cNvPr id="1026" name="Picture 2" descr="escuela-rural-619×348 | Maestros de México">
            <a:extLst>
              <a:ext uri="{FF2B5EF4-FFF2-40B4-BE49-F238E27FC236}">
                <a16:creationId xmlns:a16="http://schemas.microsoft.com/office/drawing/2014/main" id="{2AC9D86B-7004-E42B-B719-D62CAE1B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298" y="2556483"/>
            <a:ext cx="2320609" cy="129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istorias de Tierra Caliente | Letras Libres">
            <a:extLst>
              <a:ext uri="{FF2B5EF4-FFF2-40B4-BE49-F238E27FC236}">
                <a16:creationId xmlns:a16="http://schemas.microsoft.com/office/drawing/2014/main" id="{04C2B018-0AA2-BC6E-526A-BA6508FF9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43" y="2556482"/>
            <a:ext cx="2320609" cy="1299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545EF3-C2FA-7D19-D731-0B9BCA353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012" y="3519185"/>
            <a:ext cx="1786906" cy="17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ágenes de Jesucristo orando - Descarga gratuita en Freepik">
            <a:extLst>
              <a:ext uri="{FF2B5EF4-FFF2-40B4-BE49-F238E27FC236}">
                <a16:creationId xmlns:a16="http://schemas.microsoft.com/office/drawing/2014/main" id="{C5D076DA-C9BB-3BFF-D479-420CDABB9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6" r="4380"/>
          <a:stretch>
            <a:fillRect/>
          </a:stretch>
        </p:blipFill>
        <p:spPr bwMode="auto">
          <a:xfrm>
            <a:off x="10734612" y="5712178"/>
            <a:ext cx="705306" cy="52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66DEAF-7309-6D38-A270-CC8244D9C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714C03D-5CDA-BF78-DA27-29E333B2521E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18C4B0-4D4E-F82C-D43B-8485B2A8F70B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F0B6FC5-CBC3-3BF2-E590-833D058C2CA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4F36FCB-805A-C4F9-BEDA-BAAABD27D5DE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278638-887B-857E-934A-C5C59D292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C5E95E8-0D49-6C30-80E5-A8C72252B3E9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Analizamos la realidad de la vida de nuestras familias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B1D992-1150-72FC-38A8-CC2F53632549}"/>
              </a:ext>
            </a:extLst>
          </p:cNvPr>
          <p:cNvSpPr txBox="1"/>
          <p:nvPr/>
        </p:nvSpPr>
        <p:spPr>
          <a:xfrm>
            <a:off x="590843" y="1736871"/>
            <a:ext cx="945412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/>
              <a:t>Una vez leído y analizado las tres historias, hacer un diálogo en pequeños grupos, respondiendo las siguientes preguntas:</a:t>
            </a:r>
          </a:p>
          <a:p>
            <a:endParaRPr lang="es-MX" sz="2000" dirty="0"/>
          </a:p>
          <a:p>
            <a:pPr marL="342900" indent="-342900">
              <a:buFont typeface="+mj-lt"/>
              <a:buAutoNum type="arabicPeriod"/>
            </a:pPr>
            <a:r>
              <a:rPr lang="es-MX" sz="2000" dirty="0"/>
              <a:t>¿Cuál de estas situaciones, se vive en tu comunidad? ¿Cómo afecta a las familias?</a:t>
            </a:r>
          </a:p>
          <a:p>
            <a:pPr marL="342900" indent="-342900">
              <a:buFont typeface="+mj-lt"/>
              <a:buAutoNum type="arabicPeriod"/>
            </a:pPr>
            <a:endParaRPr lang="es-MX" sz="2000" dirty="0"/>
          </a:p>
          <a:p>
            <a:pPr marL="342900" indent="-342900">
              <a:buFont typeface="+mj-lt"/>
              <a:buAutoNum type="arabicPeriod"/>
            </a:pPr>
            <a:r>
              <a:rPr lang="es-MX" sz="2000" dirty="0"/>
              <a:t>¿Qué hubieran hecho ustedes en cada situación y por qué?</a:t>
            </a:r>
          </a:p>
          <a:p>
            <a:pPr marL="342900" indent="-342900">
              <a:buFont typeface="+mj-lt"/>
              <a:buAutoNum type="arabicPeriod"/>
            </a:pPr>
            <a:endParaRPr lang="es-MX" sz="2000" dirty="0"/>
          </a:p>
          <a:p>
            <a:pPr marL="342900" indent="-342900">
              <a:buFont typeface="+mj-lt"/>
              <a:buAutoNum type="arabicPeriod"/>
            </a:pPr>
            <a:r>
              <a:rPr lang="es-MX" sz="2000" dirty="0"/>
              <a:t>Cuando ven familias que padecen alguna de estas situaciones ¿Cuál ha sido su actitud? ¿Se alejan o se acercan? ¿Por qué?</a:t>
            </a:r>
          </a:p>
          <a:p>
            <a:pPr marL="342900" indent="-342900">
              <a:buFont typeface="+mj-lt"/>
              <a:buAutoNum type="arabicPeriod"/>
            </a:pPr>
            <a:endParaRPr lang="es-MX" sz="2000" dirty="0"/>
          </a:p>
          <a:p>
            <a:pPr marL="342900" indent="-342900">
              <a:buFont typeface="+mj-lt"/>
              <a:buAutoNum type="arabicPeriod"/>
            </a:pPr>
            <a:r>
              <a:rPr lang="es-MX" sz="2000" dirty="0"/>
              <a:t>¿Qué otras situaciones observan en sus parroquias? ¿Cómo se comportan cuando se presentan?</a:t>
            </a:r>
          </a:p>
        </p:txBody>
      </p:sp>
    </p:spTree>
    <p:extLst>
      <p:ext uri="{BB962C8B-B14F-4D97-AF65-F5344CB8AC3E}">
        <p14:creationId xmlns:p14="http://schemas.microsoft.com/office/powerpoint/2010/main" val="22724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63F0A-53A3-4A90-B93F-28CC9F47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392651-DC21-143E-7DBA-F357CA6B1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967D4A-27DB-34E8-0F68-2941A2CB81E8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6364BDE-1BA1-7B59-9E4E-AD4A7C2D25AD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82B28A3-B647-814D-DD50-EE0A5590DB10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4E0D402-BEF6-1B30-7B31-C4A62CF57ECA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Iluminamos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F3974E5-1CAF-37F1-02BA-66A9D6E96609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B240A4-D4BF-2470-4027-97645013F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97BC31-2720-A7C9-5E71-263EA091DACE}"/>
              </a:ext>
            </a:extLst>
          </p:cNvPr>
          <p:cNvSpPr txBox="1"/>
          <p:nvPr/>
        </p:nvSpPr>
        <p:spPr>
          <a:xfrm>
            <a:off x="1080840" y="1630956"/>
            <a:ext cx="9009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err="1"/>
              <a:t>Lc</a:t>
            </a:r>
            <a:r>
              <a:rPr lang="es-MX" sz="2400" b="1" dirty="0"/>
              <a:t> 10: 25-37</a:t>
            </a:r>
          </a:p>
        </p:txBody>
      </p:sp>
      <p:pic>
        <p:nvPicPr>
          <p:cNvPr id="2050" name="Picture 2" descr="Lucas 10:25-37 En esto se presentó un experto en la Ley y, para poner a  prueba a Jesús, se puso de pie y le hizo esta pregunta: —Maestro, ¿qué debo  hacer para">
            <a:extLst>
              <a:ext uri="{FF2B5EF4-FFF2-40B4-BE49-F238E27FC236}">
                <a16:creationId xmlns:a16="http://schemas.microsoft.com/office/drawing/2014/main" id="{EF54FA91-E45F-C740-1089-1E0877B8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02" y="1787042"/>
            <a:ext cx="4814916" cy="269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61B9166-6B26-D4FC-E0E6-42DF06F689FC}"/>
              </a:ext>
            </a:extLst>
          </p:cNvPr>
          <p:cNvSpPr txBox="1"/>
          <p:nvPr/>
        </p:nvSpPr>
        <p:spPr>
          <a:xfrm>
            <a:off x="912445" y="2704755"/>
            <a:ext cx="3699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¿Y quién es mi prójimo?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4988BB1-8E82-701F-1EEC-4E3B9A98F2EC}"/>
              </a:ext>
            </a:extLst>
          </p:cNvPr>
          <p:cNvSpPr txBox="1"/>
          <p:nvPr/>
        </p:nvSpPr>
        <p:spPr>
          <a:xfrm>
            <a:off x="1290607" y="4701885"/>
            <a:ext cx="534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¿Cuál de estos tres te parece haber sido el prójimo de aquel que cayó en manos de ladrones?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13DD7FC-5AD7-AA1E-DDEF-F8624E33373D}"/>
              </a:ext>
            </a:extLst>
          </p:cNvPr>
          <p:cNvSpPr txBox="1"/>
          <p:nvPr/>
        </p:nvSpPr>
        <p:spPr>
          <a:xfrm>
            <a:off x="5776013" y="6167650"/>
            <a:ext cx="406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/>
              <a:t>“Ve y haz tú lo mismo…”</a:t>
            </a:r>
          </a:p>
        </p:txBody>
      </p:sp>
    </p:spTree>
    <p:extLst>
      <p:ext uri="{BB962C8B-B14F-4D97-AF65-F5344CB8AC3E}">
        <p14:creationId xmlns:p14="http://schemas.microsoft.com/office/powerpoint/2010/main" val="5100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C66E4-0625-BA9E-B670-FD5A1775A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F9A84E-DE16-EBB1-F54C-470C82533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6A81B9-6317-285D-C309-2F0AAC88F096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AA3F1E3-1236-F453-9928-B91607647B26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241E498-7B50-6082-A527-9A15C923266E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A7B088F-E40E-EABA-9C2F-9B06BB030B04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Iluminamos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7A3F8B7-33AA-FEBB-D6D7-DB8B6C8924C7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5FB1F7-979A-4A92-31C4-67631A793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9856ADE-251A-338A-20FA-FD5E846815CC}"/>
              </a:ext>
            </a:extLst>
          </p:cNvPr>
          <p:cNvSpPr txBox="1"/>
          <p:nvPr/>
        </p:nvSpPr>
        <p:spPr>
          <a:xfrm>
            <a:off x="546267" y="1208493"/>
            <a:ext cx="951213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Doctrina de la Iglesia</a:t>
            </a:r>
          </a:p>
          <a:p>
            <a:pPr algn="just"/>
            <a:endParaRPr lang="es-MX" sz="1000" b="1" dirty="0"/>
          </a:p>
          <a:p>
            <a:pPr algn="just"/>
            <a:r>
              <a:rPr lang="es-MX" sz="2000" b="1" dirty="0"/>
              <a:t>Una mirada a las heridas y esperanza de nuestro pueblo mexicano. Proyecto Global de Pastoral 2031-2033.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2000" dirty="0"/>
              <a:t>La realidad global de nuestro mundo </a:t>
            </a:r>
            <a:r>
              <a:rPr lang="es-MX" sz="2000" b="1" i="1" dirty="0"/>
              <a:t>repercute en una crisis en la familia y también en nuestro país…</a:t>
            </a:r>
          </a:p>
          <a:p>
            <a:pPr algn="just"/>
            <a:endParaRPr lang="es-MX" sz="1000" dirty="0"/>
          </a:p>
          <a:p>
            <a:pPr algn="just"/>
            <a:r>
              <a:rPr lang="es-MX" sz="2000" dirty="0"/>
              <a:t>Reconocemos y damos gracias a Dios porque nuestra patria </a:t>
            </a:r>
            <a:r>
              <a:rPr lang="es-MX" sz="2000" b="1" i="1" dirty="0"/>
              <a:t>ha ido caminando poco a poco</a:t>
            </a:r>
            <a:r>
              <a:rPr lang="es-MX" sz="2000" dirty="0"/>
              <a:t>… estamos </a:t>
            </a:r>
            <a:r>
              <a:rPr lang="es-MX" sz="2000" b="1" i="1" dirty="0"/>
              <a:t>muy lejos de que esta nueva etapa haya atraído bienestar, seguridad, paz, justicia y equidad a la mayoría de nuestro pueblo</a:t>
            </a:r>
            <a:r>
              <a:rPr lang="es-MX" sz="2000" dirty="0"/>
              <a:t>.</a:t>
            </a:r>
          </a:p>
          <a:p>
            <a:pPr algn="just"/>
            <a:endParaRPr lang="es-MX" sz="1000" dirty="0"/>
          </a:p>
          <a:p>
            <a:pPr algn="just"/>
            <a:r>
              <a:rPr lang="es-MX" sz="2000" b="1" dirty="0"/>
              <a:t>Hay millones de pobres que siguen clamando </a:t>
            </a:r>
            <a:r>
              <a:rPr lang="es-MX" sz="2000" dirty="0"/>
              <a:t>por lo necesario para comer dignamente, para tener una educación de calidad, una vivienda digna, un trabajo estable con salario suficiente y una seguridad social que les haga vivir sin angustias su vida de cada día.</a:t>
            </a:r>
          </a:p>
        </p:txBody>
      </p:sp>
    </p:spTree>
    <p:extLst>
      <p:ext uri="{BB962C8B-B14F-4D97-AF65-F5344CB8AC3E}">
        <p14:creationId xmlns:p14="http://schemas.microsoft.com/office/powerpoint/2010/main" val="418193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EB8FB-80AB-2BC3-929E-23E589350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9BBFF5A-30D1-E032-5987-ACA586B3F9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26855" l="1535" r="406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6140" r="62747" b="73076"/>
          <a:stretch/>
        </p:blipFill>
        <p:spPr>
          <a:xfrm>
            <a:off x="165363" y="47374"/>
            <a:ext cx="1398495" cy="1425389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F146741-76C5-3C19-E60F-9432A600D774}"/>
              </a:ext>
            </a:extLst>
          </p:cNvPr>
          <p:cNvSpPr txBox="1"/>
          <p:nvPr/>
        </p:nvSpPr>
        <p:spPr>
          <a:xfrm>
            <a:off x="0" y="6240640"/>
            <a:ext cx="2883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PROVINCIA ECLESIÁSTICA DE MORELIA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359E22-BD17-3DEB-FF9C-A3C5059265AC}"/>
              </a:ext>
            </a:extLst>
          </p:cNvPr>
          <p:cNvSpPr txBox="1"/>
          <p:nvPr/>
        </p:nvSpPr>
        <p:spPr>
          <a:xfrm>
            <a:off x="245541" y="6438888"/>
            <a:ext cx="22012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Diócesis de Apatzingán, Morelia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9FC9890-E054-4967-568D-B7CA60AA4323}"/>
              </a:ext>
            </a:extLst>
          </p:cNvPr>
          <p:cNvSpPr txBox="1"/>
          <p:nvPr/>
        </p:nvSpPr>
        <p:spPr>
          <a:xfrm>
            <a:off x="-24943" y="6596390"/>
            <a:ext cx="31774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100" dirty="0"/>
              <a:t>Ciudad Lázaro Cárdenas, Tacámbaro y Zamora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67CF66C-E605-BE94-BA66-0067609E8778}"/>
              </a:ext>
            </a:extLst>
          </p:cNvPr>
          <p:cNvSpPr txBox="1"/>
          <p:nvPr/>
        </p:nvSpPr>
        <p:spPr>
          <a:xfrm>
            <a:off x="1331443" y="0"/>
            <a:ext cx="850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/>
              <a:t>Iluminamos la vida de nuestras familias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D5B14FF-0C9D-5805-32CF-550EC0608AE1}"/>
              </a:ext>
            </a:extLst>
          </p:cNvPr>
          <p:cNvSpPr/>
          <p:nvPr/>
        </p:nvSpPr>
        <p:spPr>
          <a:xfrm>
            <a:off x="10754272" y="1787042"/>
            <a:ext cx="15139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“Familia pequeña Iglesia, Don de Dios y esperanza de la Iglesia en México”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D68CFBC-9825-B478-5DCF-8951D3133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0529" y="0"/>
            <a:ext cx="1361471" cy="180088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BD884A-387F-13D6-CA77-FC8926ED1483}"/>
              </a:ext>
            </a:extLst>
          </p:cNvPr>
          <p:cNvSpPr txBox="1"/>
          <p:nvPr/>
        </p:nvSpPr>
        <p:spPr>
          <a:xfrm>
            <a:off x="630674" y="1280987"/>
            <a:ext cx="900987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b="1" dirty="0"/>
              <a:t>Doctrina de la Iglesia</a:t>
            </a:r>
          </a:p>
          <a:p>
            <a:pPr algn="just"/>
            <a:endParaRPr lang="es-MX" sz="1000" b="1" dirty="0"/>
          </a:p>
          <a:p>
            <a:pPr algn="just"/>
            <a:r>
              <a:rPr lang="es-MX" sz="2000" b="1" dirty="0"/>
              <a:t>Una mirada a las heridas y esperanza de nuestro pueblo mexicano. Proyecto Global de Pastoral 2031-2033.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2000" dirty="0"/>
              <a:t>Hay que considerar estas situaciones que nos afectan:</a:t>
            </a:r>
          </a:p>
          <a:p>
            <a:pPr algn="just"/>
            <a:endParaRPr lang="es-MX" sz="1000" dirty="0"/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Desigualdad social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Don de la familia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Violencia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México tiene un rostro joven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Educación escolar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La dignidad de la mujer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Pueblos originarios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Democracia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Corrupción, impunidad y falta de respeto por el cumplimiento de la ley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Salud pública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</a:pPr>
            <a:r>
              <a:rPr lang="es-MX" b="1" dirty="0"/>
              <a:t>La Iglesia existe para evangelizar</a:t>
            </a:r>
          </a:p>
        </p:txBody>
      </p:sp>
    </p:spTree>
    <p:extLst>
      <p:ext uri="{BB962C8B-B14F-4D97-AF65-F5344CB8AC3E}">
        <p14:creationId xmlns:p14="http://schemas.microsoft.com/office/powerpoint/2010/main" val="126194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</TotalTime>
  <Words>2538</Words>
  <Application>Microsoft Office PowerPoint</Application>
  <PresentationFormat>Panorámica</PresentationFormat>
  <Paragraphs>269</Paragraphs>
  <Slides>19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Trebuchet MS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Alicia María</dc:creator>
  <cp:lastModifiedBy>Andrés Muñpz</cp:lastModifiedBy>
  <cp:revision>52</cp:revision>
  <dcterms:created xsi:type="dcterms:W3CDTF">2022-12-12T22:56:37Z</dcterms:created>
  <dcterms:modified xsi:type="dcterms:W3CDTF">2025-10-17T03:56:29Z</dcterms:modified>
</cp:coreProperties>
</file>