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703" r:id="rId1"/>
  </p:sldMasterIdLst>
  <p:sldIdLst>
    <p:sldId id="256" r:id="rId2"/>
    <p:sldId id="258" r:id="rId3"/>
    <p:sldId id="257" r:id="rId4"/>
    <p:sldId id="259" r:id="rId5"/>
    <p:sldId id="269" r:id="rId6"/>
    <p:sldId id="260" r:id="rId7"/>
    <p:sldId id="270" r:id="rId8"/>
    <p:sldId id="261" r:id="rId9"/>
    <p:sldId id="265" r:id="rId10"/>
    <p:sldId id="266" r:id="rId11"/>
    <p:sldId id="268" r:id="rId12"/>
    <p:sldId id="267" r:id="rId13"/>
    <p:sldId id="275" r:id="rId14"/>
    <p:sldId id="262" r:id="rId15"/>
    <p:sldId id="263" r:id="rId16"/>
    <p:sldId id="264" r:id="rId17"/>
    <p:sldId id="271" r:id="rId18"/>
    <p:sldId id="272" r:id="rId19"/>
    <p:sldId id="273" r:id="rId20"/>
    <p:sldId id="274" r:id="rId21"/>
    <p:sldId id="276" r:id="rId2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ABFCF23-3B69-468F-B69F-88F6DE6A72F2}" styleName="Estilo medio 1 - Énfasis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7647" autoAdjust="0"/>
    <p:restoredTop sz="94660"/>
  </p:normalViewPr>
  <p:slideViewPr>
    <p:cSldViewPr snapToGrid="0">
      <p:cViewPr varScale="1">
        <p:scale>
          <a:sx n="68" d="100"/>
          <a:sy n="68" d="100"/>
        </p:scale>
        <p:origin x="1038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19" name="Straight Connector 18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s-MX"/>
            </a:p>
          </p:txBody>
        </p:sp>
        <p:sp>
          <p:nvSpPr>
            <p:cNvPr id="22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s-MX"/>
            </a:p>
          </p:txBody>
        </p:sp>
        <p:sp>
          <p:nvSpPr>
            <p:cNvPr id="23" name="Isosceles Triangle 22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s-MX"/>
            </a:p>
          </p:txBody>
        </p:sp>
        <p:sp>
          <p:nvSpPr>
            <p:cNvPr id="24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s-MX"/>
            </a:p>
          </p:txBody>
        </p:sp>
        <p:sp>
          <p:nvSpPr>
            <p:cNvPr id="25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s-MX"/>
            </a:p>
          </p:txBody>
        </p:sp>
        <p:sp>
          <p:nvSpPr>
            <p:cNvPr id="26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s-MX"/>
            </a:p>
          </p:txBody>
        </p:sp>
        <p:sp>
          <p:nvSpPr>
            <p:cNvPr id="27" name="Isosceles Triangle 26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50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s-MX"/>
            </a:p>
          </p:txBody>
        </p:sp>
        <p:sp>
          <p:nvSpPr>
            <p:cNvPr id="29" name="Isosceles Triangle 2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s-MX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10/16/2025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751594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ítulo y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10/16/2025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576026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 con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10/16/2025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43606248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10/16/2025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3536126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r la 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10/16/2025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0506564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erdadero o fals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10/16/2025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5478210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smtClean="0"/>
              <a:t>10/16/2025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411087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10/16/2025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885597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smtClean="0"/>
              <a:t>10/16/2025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170720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10/16/2025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55217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smtClean="0"/>
              <a:t>10/16/2025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58878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10/16/2025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32292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10/16/2025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881347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10/16/2025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622433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smtClean="0"/>
              <a:t>10/16/2025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930880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10/16/2025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874382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9" name="Group 28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19" name="Straight Connector 18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s-MX"/>
            </a:p>
          </p:txBody>
        </p:sp>
        <p:sp>
          <p:nvSpPr>
            <p:cNvPr id="22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s-MX"/>
            </a:p>
          </p:txBody>
        </p:sp>
        <p:sp>
          <p:nvSpPr>
            <p:cNvPr id="23" name="Isosceles Triangle 22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s-MX"/>
            </a:p>
          </p:txBody>
        </p:sp>
        <p:sp>
          <p:nvSpPr>
            <p:cNvPr id="24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s-MX"/>
            </a:p>
          </p:txBody>
        </p:sp>
        <p:sp>
          <p:nvSpPr>
            <p:cNvPr id="25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s-MX"/>
            </a:p>
          </p:txBody>
        </p:sp>
        <p:sp>
          <p:nvSpPr>
            <p:cNvPr id="26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s-MX"/>
            </a:p>
          </p:txBody>
        </p:sp>
        <p:sp>
          <p:nvSpPr>
            <p:cNvPr id="27" name="Isosceles Triangle 26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50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s-MX"/>
            </a:p>
          </p:txBody>
        </p:sp>
        <p:sp>
          <p:nvSpPr>
            <p:cNvPr id="28" name="Isosceles Triangle 27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s-MX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smtClean="0"/>
              <a:pPr/>
              <a:t>10/16/2025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349288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4" r:id="rId1"/>
    <p:sldLayoutId id="2147483705" r:id="rId2"/>
    <p:sldLayoutId id="2147483706" r:id="rId3"/>
    <p:sldLayoutId id="2147483707" r:id="rId4"/>
    <p:sldLayoutId id="2147483708" r:id="rId5"/>
    <p:sldLayoutId id="2147483709" r:id="rId6"/>
    <p:sldLayoutId id="2147483710" r:id="rId7"/>
    <p:sldLayoutId id="2147483711" r:id="rId8"/>
    <p:sldLayoutId id="2147483712" r:id="rId9"/>
    <p:sldLayoutId id="2147483713" r:id="rId10"/>
    <p:sldLayoutId id="2147483714" r:id="rId11"/>
    <p:sldLayoutId id="2147483715" r:id="rId12"/>
    <p:sldLayoutId id="2147483716" r:id="rId13"/>
    <p:sldLayoutId id="2147483717" r:id="rId14"/>
    <p:sldLayoutId id="2147483718" r:id="rId15"/>
    <p:sldLayoutId id="214748371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>
              <a:lumMod val="7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emf"/><Relationship Id="rId4" Type="http://schemas.openxmlformats.org/officeDocument/2006/relationships/image" Target="../media/image2.emf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hyperlink" Target="https://megustalaclasedereligion.blogspot.com/2012/09/colorear-ninos-rezando.html" TargetMode="External"/><Relationship Id="rId3" Type="http://schemas.openxmlformats.org/officeDocument/2006/relationships/hyperlink" Target="https://morelia72.blogspot.com/2016/01/pro.html" TargetMode="External"/><Relationship Id="rId7" Type="http://schemas.openxmlformats.org/officeDocument/2006/relationships/image" Target="../media/image12.jp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creativecommons.org/licenses/by/3.0/" TargetMode="External"/><Relationship Id="rId5" Type="http://schemas.openxmlformats.org/officeDocument/2006/relationships/hyperlink" Target="http://revistamagisterioelrecreo.blogspot.com/2015/04/la-involucracion-de-los-padres-en-el.html" TargetMode="External"/><Relationship Id="rId4" Type="http://schemas.openxmlformats.org/officeDocument/2006/relationships/image" Target="../media/image11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://mundosemfim.com/conhecendo-basilica-de-nossa-senhora-da-guadalupe-no-mexico/" TargetMode="External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://mundosemfim.com/conhecendo-basilica-de-nossa-senhora-da-guadalupe-no-mexico/" TargetMode="External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emf"/></Relationships>
</file>

<file path=ppt/slides/_rels/slide1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emf"/></Relationships>
</file>

<file path=ppt/slides/_rels/slide1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emf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15.png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2.emf"/><Relationship Id="rId5" Type="http://schemas.microsoft.com/office/2007/relationships/hdphoto" Target="../media/hdphoto1.wdp"/><Relationship Id="rId4" Type="http://schemas.openxmlformats.org/officeDocument/2006/relationships/image" Target="../media/image1.png"/></Relationships>
</file>

<file path=ppt/slides/_rels/slide18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emf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16.png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6" Type="http://schemas.openxmlformats.org/officeDocument/2006/relationships/image" Target="../media/image2.emf"/><Relationship Id="rId5" Type="http://schemas.microsoft.com/office/2007/relationships/hdphoto" Target="../media/hdphoto1.wdp"/><Relationship Id="rId4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jpg"/><Relationship Id="rId3" Type="http://schemas.microsoft.com/office/2007/relationships/hdphoto" Target="../media/hdphoto1.wdp"/><Relationship Id="rId7" Type="http://schemas.openxmlformats.org/officeDocument/2006/relationships/image" Target="../media/image50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" Target="slide2.xml"/><Relationship Id="rId5" Type="http://schemas.openxmlformats.org/officeDocument/2006/relationships/image" Target="../media/image4.png"/><Relationship Id="rId10" Type="http://schemas.openxmlformats.org/officeDocument/2006/relationships/hyperlink" Target="https://creativecommons.org/licenses/by-nc-nd/3.0/" TargetMode="External"/><Relationship Id="rId4" Type="http://schemas.openxmlformats.org/officeDocument/2006/relationships/image" Target="../media/image2.emf"/><Relationship Id="rId9" Type="http://schemas.openxmlformats.org/officeDocument/2006/relationships/hyperlink" Target="https://www.flickr.com/photos/pierremarcel/3422528678" TargetMode="External"/></Relationships>
</file>

<file path=ppt/slides/_rels/slide20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emf"/></Relationships>
</file>

<file path=ppt/slides/_rels/slide2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7.jpeg"/><Relationship Id="rId4" Type="http://schemas.openxmlformats.org/officeDocument/2006/relationships/image" Target="../media/image2.emf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quesabessobreelpesebre.blogspot.com/2010/12/208-la-casita-de-nazareth.html" TargetMode="External"/><Relationship Id="rId5" Type="http://schemas.openxmlformats.org/officeDocument/2006/relationships/image" Target="../media/image6.png"/><Relationship Id="rId4" Type="http://schemas.openxmlformats.org/officeDocument/2006/relationships/image" Target="../media/image2.emf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7" Type="http://schemas.openxmlformats.org/officeDocument/2006/relationships/hyperlink" Target="https://creativecommons.org/licenses/by-sa/3.0/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www.flickr.com/photos/vazquez100/4041473368" TargetMode="External"/><Relationship Id="rId5" Type="http://schemas.openxmlformats.org/officeDocument/2006/relationships/image" Target="../media/image7.jpg"/><Relationship Id="rId4" Type="http://schemas.openxmlformats.org/officeDocument/2006/relationships/image" Target="../media/image2.emf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8.jpeg"/><Relationship Id="rId4" Type="http://schemas.openxmlformats.org/officeDocument/2006/relationships/image" Target="../media/image2.em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lickr.com/photos/34561073@N00/2099447856/" TargetMode="External"/><Relationship Id="rId7" Type="http://schemas.openxmlformats.org/officeDocument/2006/relationships/image" Target="../media/image2.emf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1.xml"/><Relationship Id="rId6" Type="http://schemas.microsoft.com/office/2007/relationships/hdphoto" Target="../media/hdphoto1.wdp"/><Relationship Id="rId5" Type="http://schemas.openxmlformats.org/officeDocument/2006/relationships/image" Target="../media/image1.png"/><Relationship Id="rId4" Type="http://schemas.openxmlformats.org/officeDocument/2006/relationships/hyperlink" Target="https://creativecommons.org/licenses/by-nd/3.0/" TargetMode="Externa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lickr.com/photos/34561073@N00/2099447856/" TargetMode="External"/><Relationship Id="rId7" Type="http://schemas.openxmlformats.org/officeDocument/2006/relationships/image" Target="../media/image2.emf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1.xml"/><Relationship Id="rId6" Type="http://schemas.microsoft.com/office/2007/relationships/hdphoto" Target="../media/hdphoto1.wdp"/><Relationship Id="rId5" Type="http://schemas.openxmlformats.org/officeDocument/2006/relationships/image" Target="../media/image1.png"/><Relationship Id="rId4" Type="http://schemas.openxmlformats.org/officeDocument/2006/relationships/hyperlink" Target="https://creativecommons.org/licenses/by-nd/3.0/" TargetMode="External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emf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3866DEAF-7309-6D38-A270-CC8244D9C2E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6348" b="26855" l="1535" r="4066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0550" t="6140" r="62747" b="73076"/>
          <a:stretch/>
        </p:blipFill>
        <p:spPr>
          <a:xfrm>
            <a:off x="165363" y="47374"/>
            <a:ext cx="1398495" cy="1425389"/>
          </a:xfrm>
          <a:prstGeom prst="rect">
            <a:avLst/>
          </a:prstGeom>
          <a:effectLst>
            <a:glow rad="228600">
              <a:schemeClr val="bg1">
                <a:alpha val="40000"/>
              </a:schemeClr>
            </a:glow>
          </a:effectLst>
        </p:spPr>
      </p:pic>
      <p:sp>
        <p:nvSpPr>
          <p:cNvPr id="5" name="Rectángulo 4">
            <a:extLst>
              <a:ext uri="{FF2B5EF4-FFF2-40B4-BE49-F238E27FC236}">
                <a16:creationId xmlns:a16="http://schemas.microsoft.com/office/drawing/2014/main" id="{4015982C-8CA4-DA93-12DA-7CFE60FB58B6}"/>
              </a:ext>
            </a:extLst>
          </p:cNvPr>
          <p:cNvSpPr/>
          <p:nvPr/>
        </p:nvSpPr>
        <p:spPr>
          <a:xfrm>
            <a:off x="1577648" y="70540"/>
            <a:ext cx="7350156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s-ES" sz="3200" b="1" cap="none" spc="0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Semana de la Familia 2025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C714C03D-5CDA-BF78-DA27-29E333B2521E}"/>
              </a:ext>
            </a:extLst>
          </p:cNvPr>
          <p:cNvSpPr txBox="1"/>
          <p:nvPr/>
        </p:nvSpPr>
        <p:spPr>
          <a:xfrm>
            <a:off x="0" y="6240640"/>
            <a:ext cx="288322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sz="1200" b="1" dirty="0"/>
              <a:t>PROVINCIA ECLESIÁSTICA DE MORELIA</a:t>
            </a: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9718C4B0-4D4E-F82C-D43B-8485B2A8F70B}"/>
              </a:ext>
            </a:extLst>
          </p:cNvPr>
          <p:cNvSpPr txBox="1"/>
          <p:nvPr/>
        </p:nvSpPr>
        <p:spPr>
          <a:xfrm>
            <a:off x="245541" y="6438888"/>
            <a:ext cx="2201244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sz="1100" dirty="0"/>
              <a:t>Diócesis de Apatzingán, Morelia</a:t>
            </a:r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7F0B6FC5-CBC3-3BF2-E590-833D058C2CA3}"/>
              </a:ext>
            </a:extLst>
          </p:cNvPr>
          <p:cNvSpPr txBox="1"/>
          <p:nvPr/>
        </p:nvSpPr>
        <p:spPr>
          <a:xfrm>
            <a:off x="-24943" y="6596390"/>
            <a:ext cx="3177473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sz="1100" dirty="0"/>
              <a:t>Ciudad Lázaro Cárdenas, Tacámbaro y Zamora</a:t>
            </a: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AA04742C-EB45-FA7E-3FBC-4811D47A1C13}"/>
              </a:ext>
            </a:extLst>
          </p:cNvPr>
          <p:cNvSpPr txBox="1"/>
          <p:nvPr/>
        </p:nvSpPr>
        <p:spPr>
          <a:xfrm>
            <a:off x="1346163" y="703322"/>
            <a:ext cx="8508672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4400" dirty="0"/>
              <a:t>Familia, pequeña Iglesia, constructora de la Casita sagrada</a:t>
            </a:r>
          </a:p>
        </p:txBody>
      </p:sp>
      <p:sp>
        <p:nvSpPr>
          <p:cNvPr id="9" name="Rectángulo 8">
            <a:extLst>
              <a:ext uri="{FF2B5EF4-FFF2-40B4-BE49-F238E27FC236}">
                <a16:creationId xmlns:a16="http://schemas.microsoft.com/office/drawing/2014/main" id="{A3E71BD1-E0F8-B948-5555-1CCEF62DB64E}"/>
              </a:ext>
            </a:extLst>
          </p:cNvPr>
          <p:cNvSpPr/>
          <p:nvPr/>
        </p:nvSpPr>
        <p:spPr>
          <a:xfrm>
            <a:off x="10754272" y="1787042"/>
            <a:ext cx="1513983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" sz="1100" b="1" dirty="0">
                <a:ln w="0"/>
                <a:solidFill>
                  <a:srgbClr val="FFFF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“Familia pequeña Iglesia, Don de Dios y esperanza de la Iglesia en México”</a:t>
            </a:r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B1E0BC1E-5A5A-FF4C-8695-34968215B9A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830529" y="0"/>
            <a:ext cx="1361471" cy="1800887"/>
          </a:xfrm>
          <a:prstGeom prst="rect">
            <a:avLst/>
          </a:prstGeom>
        </p:spPr>
      </p:pic>
      <p:pic>
        <p:nvPicPr>
          <p:cNvPr id="14" name="Imagen 13">
            <a:extLst>
              <a:ext uri="{FF2B5EF4-FFF2-40B4-BE49-F238E27FC236}">
                <a16:creationId xmlns:a16="http://schemas.microsoft.com/office/drawing/2014/main" id="{79F8C2A7-CD1F-F21C-7CDE-B202AB7A3A3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802499" y="2761654"/>
            <a:ext cx="4900454" cy="35443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5508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74A7843-05BB-9858-0507-436A3E2687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flipV="1">
            <a:off x="677334" y="558800"/>
            <a:ext cx="8596668" cy="50800"/>
          </a:xfrm>
        </p:spPr>
        <p:txBody>
          <a:bodyPr>
            <a:normAutofit fontScale="90000"/>
          </a:bodyPr>
          <a:lstStyle/>
          <a:p>
            <a:r>
              <a:rPr lang="es-MX" sz="2800" dirty="0">
                <a:solidFill>
                  <a:schemeClr val="tx1"/>
                </a:solidFill>
              </a:rPr>
              <a:t> 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61169DAC-0300-FF0D-A794-AB4B6974B3EF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50000"/>
            <a:extLs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1394715" y="4682292"/>
            <a:ext cx="2982976" cy="2175708"/>
          </a:xfrm>
          <a:prstGeom prst="rect">
            <a:avLst/>
          </a:prstGeom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591ADF90-A24E-6A74-780A-72BF8E7CE14A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 amt="70000"/>
            <a:extLst>
              <a:ext uri="{837473B0-CC2E-450A-ABE3-18F120FF3D39}">
                <a1611:picAttrSrcUrl xmlns:a1611="http://schemas.microsoft.com/office/drawing/2016/11/main" r:id="rId5"/>
              </a:ext>
            </a:extLst>
          </a:blip>
          <a:stretch>
            <a:fillRect/>
          </a:stretch>
        </p:blipFill>
        <p:spPr>
          <a:xfrm>
            <a:off x="7645346" y="4783892"/>
            <a:ext cx="4476058" cy="2074108"/>
          </a:xfrm>
          <a:prstGeom prst="rect">
            <a:avLst/>
          </a:prstGeom>
        </p:spPr>
      </p:pic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2F26E29D-549C-22AD-97BA-C88E34F3F7D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9357" y="228382"/>
            <a:ext cx="8596668" cy="5592564"/>
          </a:xfrm>
        </p:spPr>
        <p:txBody>
          <a:bodyPr/>
          <a:lstStyle/>
          <a:p>
            <a:r>
              <a:rPr lang="es-MX" sz="2000" dirty="0"/>
              <a:t>318 La oración es familia es un medio privilegiado</a:t>
            </a:r>
          </a:p>
          <a:p>
            <a:pPr marL="0" indent="0">
              <a:buNone/>
            </a:pPr>
            <a:r>
              <a:rPr lang="es-MX" sz="2000" dirty="0"/>
              <a:t>* Para expresar y fortalecer esta fe pascual.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s-MX" sz="2000" dirty="0"/>
              <a:t>Para estar  unos minutos al día par estar unidos ante el Señor vivo.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s-MX" sz="2000" dirty="0"/>
              <a:t>Para rogar por las necesidades de la familia.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s-MX" sz="2000" dirty="0"/>
              <a:t>Para orar por alguno que esté pasando un momento difícil.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s-MX" sz="2000" dirty="0"/>
              <a:t>Para pedirle ayuda para amar.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s-MX" sz="2000" dirty="0"/>
              <a:t>Para darle gracias por la vida y las cosas buenas.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s-MX" sz="2000" dirty="0"/>
              <a:t>Pedirle a la Virgen que nos proteja con su manto de madre.   </a:t>
            </a:r>
          </a:p>
          <a:p>
            <a:pPr marL="0" indent="0" algn="ctr">
              <a:buNone/>
            </a:pPr>
            <a:r>
              <a:rPr lang="es-MX" sz="2400" b="1" dirty="0"/>
              <a:t>CON PALABRAS SENCILLAS , ESE MOMENTO DE ORACIÓN PUEDE HACER MUCHO BIEN POR LA FAMILIA.</a:t>
            </a:r>
          </a:p>
          <a:p>
            <a:pPr>
              <a:buFont typeface="Arial" panose="020B0604020202020204" pitchFamily="34" charset="0"/>
              <a:buChar char="•"/>
            </a:pPr>
            <a:endParaRPr lang="es-MX" dirty="0"/>
          </a:p>
          <a:p>
            <a:pPr marL="0" indent="0">
              <a:buNone/>
            </a:pPr>
            <a:endParaRPr lang="es-MX" dirty="0"/>
          </a:p>
          <a:p>
            <a:pPr>
              <a:buFont typeface="Arial" panose="020B0604020202020204" pitchFamily="34" charset="0"/>
              <a:buChar char="•"/>
            </a:pPr>
            <a:endParaRPr lang="es-MX" dirty="0"/>
          </a:p>
          <a:p>
            <a:pPr marL="0" indent="0">
              <a:buNone/>
            </a:pPr>
            <a:endParaRPr lang="es-MX" dirty="0"/>
          </a:p>
          <a:p>
            <a:pPr>
              <a:buFont typeface="Arial" panose="020B0604020202020204" pitchFamily="34" charset="0"/>
              <a:buChar char="•"/>
            </a:pPr>
            <a:endParaRPr lang="es-MX" dirty="0"/>
          </a:p>
          <a:p>
            <a:pPr>
              <a:buFont typeface="Arial" panose="020B0604020202020204" pitchFamily="34" charset="0"/>
              <a:buChar char="•"/>
            </a:pPr>
            <a:endParaRPr lang="es-MX" dirty="0"/>
          </a:p>
          <a:p>
            <a:pPr marL="0" indent="0">
              <a:buNone/>
            </a:pPr>
            <a:endParaRPr lang="es-MX" dirty="0"/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B6ECDD2F-4F2B-D56A-0404-5B3ADECF6E2A}"/>
              </a:ext>
            </a:extLst>
          </p:cNvPr>
          <p:cNvSpPr txBox="1"/>
          <p:nvPr/>
        </p:nvSpPr>
        <p:spPr>
          <a:xfrm>
            <a:off x="1394715" y="7030354"/>
            <a:ext cx="29829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900">
                <a:hlinkClick r:id="rId3" tooltip="https://morelia72.blogspot.com/2016/01/pro.html"/>
              </a:rPr>
              <a:t>Esta foto</a:t>
            </a:r>
            <a:r>
              <a:rPr lang="es-MX" sz="900"/>
              <a:t> de Autor desconocido está bajo licencia </a:t>
            </a:r>
            <a:r>
              <a:rPr lang="es-MX" sz="900">
                <a:hlinkClick r:id="rId6" tooltip="https://creativecommons.org/licenses/by/3.0/"/>
              </a:rPr>
              <a:t>CC BY</a:t>
            </a:r>
            <a:endParaRPr lang="es-MX" sz="900"/>
          </a:p>
        </p:txBody>
      </p:sp>
      <p:pic>
        <p:nvPicPr>
          <p:cNvPr id="11" name="Imagen 10">
            <a:extLst>
              <a:ext uri="{FF2B5EF4-FFF2-40B4-BE49-F238E27FC236}">
                <a16:creationId xmlns:a16="http://schemas.microsoft.com/office/drawing/2014/main" id="{8E122979-A68B-5EEB-1746-1C2C5DE9AA3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837473B0-CC2E-450A-ABE3-18F120FF3D39}">
                <a1611:picAttrSrcUrl xmlns:a1611="http://schemas.microsoft.com/office/drawing/2016/11/main" r:id="rId8"/>
              </a:ext>
            </a:extLst>
          </a:blip>
          <a:stretch>
            <a:fillRect/>
          </a:stretch>
        </p:blipFill>
        <p:spPr>
          <a:xfrm>
            <a:off x="8574104" y="109183"/>
            <a:ext cx="3243521" cy="37350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460452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Hands holding each other's wrists and interlinked to form a circle">
            <a:extLst>
              <a:ext uri="{FF2B5EF4-FFF2-40B4-BE49-F238E27FC236}">
                <a16:creationId xmlns:a16="http://schemas.microsoft.com/office/drawing/2014/main" id="{421FC3CD-01A4-AE7C-02FF-50A68717F93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3263" r="9628" b="-2"/>
          <a:stretch>
            <a:fillRect/>
          </a:stretch>
        </p:blipFill>
        <p:spPr>
          <a:xfrm>
            <a:off x="6879102" y="-1"/>
            <a:ext cx="5312898" cy="6858001"/>
          </a:xfrm>
          <a:custGeom>
            <a:avLst/>
            <a:gdLst/>
            <a:ahLst/>
            <a:cxnLst/>
            <a:rect l="l" t="t" r="r" b="b"/>
            <a:pathLst>
              <a:path w="7922146" h="6858001">
                <a:moveTo>
                  <a:pt x="379987" y="0"/>
                </a:moveTo>
                <a:lnTo>
                  <a:pt x="5304971" y="0"/>
                </a:lnTo>
                <a:lnTo>
                  <a:pt x="7065281" y="0"/>
                </a:lnTo>
                <a:lnTo>
                  <a:pt x="7397540" y="0"/>
                </a:lnTo>
                <a:lnTo>
                  <a:pt x="7397540" y="1"/>
                </a:lnTo>
                <a:lnTo>
                  <a:pt x="7922146" y="1"/>
                </a:lnTo>
                <a:lnTo>
                  <a:pt x="7922146" y="6858001"/>
                </a:lnTo>
                <a:lnTo>
                  <a:pt x="7065281" y="6858001"/>
                </a:lnTo>
                <a:lnTo>
                  <a:pt x="7065281" y="6858000"/>
                </a:lnTo>
                <a:lnTo>
                  <a:pt x="5932989" y="6858000"/>
                </a:lnTo>
                <a:lnTo>
                  <a:pt x="5932989" y="6858001"/>
                </a:lnTo>
                <a:lnTo>
                  <a:pt x="27809" y="6858001"/>
                </a:lnTo>
                <a:lnTo>
                  <a:pt x="1803228" y="4521201"/>
                </a:lnTo>
                <a:close/>
                <a:moveTo>
                  <a:pt x="0" y="0"/>
                </a:moveTo>
                <a:lnTo>
                  <a:pt x="379987" y="0"/>
                </a:lnTo>
                <a:lnTo>
                  <a:pt x="0" y="407"/>
                </a:lnTo>
                <a:close/>
              </a:path>
            </a:pathLst>
          </a:cu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89A6CFBD-7345-7713-53E5-9E28C11D6E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3" y="609600"/>
            <a:ext cx="3851123" cy="1320800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es-MX" sz="2800"/>
              <a:t>Mensaje de los obispos a las familias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D6DCFBA0-0BFA-4149-3AB5-F284204B09A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6037" y="1930400"/>
            <a:ext cx="6744759" cy="3880773"/>
          </a:xfrm>
        </p:spPr>
        <p:txBody>
          <a:bodyPr>
            <a:normAutofit lnSpcReduction="10000"/>
          </a:bodyPr>
          <a:lstStyle/>
          <a:p>
            <a:pPr marL="0" indent="0" algn="just">
              <a:lnSpc>
                <a:spcPct val="90000"/>
              </a:lnSpc>
              <a:buNone/>
            </a:pPr>
            <a:endParaRPr lang="es-MX" sz="1050" dirty="0"/>
          </a:p>
          <a:p>
            <a:pPr marL="0" indent="0" algn="just">
              <a:lnSpc>
                <a:spcPct val="90000"/>
              </a:lnSpc>
              <a:buNone/>
            </a:pPr>
            <a:r>
              <a:rPr lang="es-MX" sz="2400" b="1" dirty="0"/>
              <a:t>Reconocemos  el </a:t>
            </a:r>
            <a:r>
              <a:rPr lang="es-MX" sz="28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esfuerzo</a:t>
            </a:r>
            <a:r>
              <a:rPr lang="es-MX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s-MX" sz="2400" b="1" dirty="0"/>
              <a:t>de tantas familias por </a:t>
            </a:r>
            <a:r>
              <a:rPr lang="es-MX" sz="2400" b="1" i="1" u="sng" dirty="0"/>
              <a:t>conservar los principios y valores de su identidad natural y cristiana</a:t>
            </a:r>
            <a:r>
              <a:rPr lang="es-MX" sz="2400" b="1" dirty="0"/>
              <a:t>; </a:t>
            </a:r>
            <a:r>
              <a:rPr lang="es-MX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valoramos</a:t>
            </a:r>
            <a:r>
              <a:rPr lang="es-MX" sz="2400" b="1" dirty="0"/>
              <a:t> la </a:t>
            </a:r>
            <a:r>
              <a:rPr lang="es-MX" sz="2400" b="1" i="1" u="sng" dirty="0"/>
              <a:t>lucha de muchos esposos </a:t>
            </a:r>
            <a:r>
              <a:rPr lang="es-MX" sz="2400" b="1" dirty="0"/>
              <a:t>por vivir la fidelidad, la indisolubilidad y la santidad del matrimonio,  así como la </a:t>
            </a:r>
            <a:r>
              <a:rPr lang="es-MX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generosidad de los padres</a:t>
            </a:r>
            <a:r>
              <a:rPr lang="es-MX" sz="2800" b="1" dirty="0"/>
              <a:t> </a:t>
            </a:r>
            <a:r>
              <a:rPr lang="es-MX" sz="2400" b="1" dirty="0"/>
              <a:t>por acoger, </a:t>
            </a:r>
            <a:r>
              <a:rPr lang="es-MX" sz="2400" b="1" i="1" u="sng" dirty="0"/>
              <a:t>proteger y educar a sus hijos.</a:t>
            </a:r>
          </a:p>
          <a:p>
            <a:pPr marL="0" indent="0" algn="just">
              <a:lnSpc>
                <a:spcPct val="90000"/>
              </a:lnSpc>
              <a:buNone/>
            </a:pPr>
            <a:endParaRPr lang="es-MX" b="1" dirty="0"/>
          </a:p>
          <a:p>
            <a:pPr marL="0" indent="0" algn="r">
              <a:lnSpc>
                <a:spcPct val="90000"/>
              </a:lnSpc>
              <a:buNone/>
            </a:pPr>
            <a:r>
              <a:rPr lang="es-MX" sz="1400" b="1" dirty="0"/>
              <a:t>LXXV Asamblea del Episcopado Mexicano . </a:t>
            </a:r>
          </a:p>
          <a:p>
            <a:pPr marL="0" indent="0" algn="r">
              <a:lnSpc>
                <a:spcPct val="90000"/>
              </a:lnSpc>
              <a:buNone/>
            </a:pPr>
            <a:r>
              <a:rPr lang="es-MX" sz="1400" b="1" dirty="0"/>
              <a:t>Monterrey, N.L. 28 de abril al 02/05/2023 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64FA5DFF-7FE6-4855-84E6-DFA78EE978B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9371012" y="0"/>
            <a:ext cx="1219200" cy="6858000"/>
          </a:xfrm>
          <a:prstGeom prst="line">
            <a:avLst/>
          </a:prstGeom>
          <a:ln w="9525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2AFD8CBA-54A3-4363-991B-B9C631BBFA7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7425267" y="3681413"/>
            <a:ext cx="4763558" cy="3176587"/>
          </a:xfrm>
          <a:prstGeom prst="line">
            <a:avLst/>
          </a:prstGeom>
          <a:ln w="9525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Rectangle 23">
            <a:extLst>
              <a:ext uri="{FF2B5EF4-FFF2-40B4-BE49-F238E27FC236}">
                <a16:creationId xmlns:a16="http://schemas.microsoft.com/office/drawing/2014/main" id="{3F088236-D655-4F88-B238-E167623580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181476" y="-8467"/>
            <a:ext cx="3007349" cy="6866467"/>
          </a:xfrm>
          <a:custGeom>
            <a:avLst/>
            <a:gdLst/>
            <a:ahLst/>
            <a:cxnLst/>
            <a:rect l="l" t="t" r="r" b="b"/>
            <a:pathLst>
              <a:path w="3007349" h="6866467">
                <a:moveTo>
                  <a:pt x="2045532" y="0"/>
                </a:moveTo>
                <a:lnTo>
                  <a:pt x="3007349" y="0"/>
                </a:lnTo>
                <a:lnTo>
                  <a:pt x="3007349" y="6866467"/>
                </a:lnTo>
                <a:lnTo>
                  <a:pt x="0" y="6866467"/>
                </a:lnTo>
                <a:lnTo>
                  <a:pt x="2045532" y="0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s-MX"/>
          </a:p>
        </p:txBody>
      </p:sp>
      <p:sp>
        <p:nvSpPr>
          <p:cNvPr id="15" name="Rectangle 25">
            <a:extLst>
              <a:ext uri="{FF2B5EF4-FFF2-40B4-BE49-F238E27FC236}">
                <a16:creationId xmlns:a16="http://schemas.microsoft.com/office/drawing/2014/main" id="{3DAC0C92-199E-475C-9390-119A9B02727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603442" y="-8467"/>
            <a:ext cx="2588558" cy="6866467"/>
          </a:xfrm>
          <a:custGeom>
            <a:avLst/>
            <a:gdLst/>
            <a:ahLst/>
            <a:cxnLst/>
            <a:rect l="l" t="t" r="r" b="b"/>
            <a:pathLst>
              <a:path w="2573311" h="6866467">
                <a:moveTo>
                  <a:pt x="0" y="0"/>
                </a:moveTo>
                <a:lnTo>
                  <a:pt x="2573311" y="0"/>
                </a:lnTo>
                <a:lnTo>
                  <a:pt x="2573311" y="6866467"/>
                </a:lnTo>
                <a:lnTo>
                  <a:pt x="1202336" y="6866467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>
              <a:alpha val="2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s-MX"/>
          </a:p>
        </p:txBody>
      </p:sp>
      <p:sp>
        <p:nvSpPr>
          <p:cNvPr id="17" name="Isosceles Triangle 24">
            <a:extLst>
              <a:ext uri="{FF2B5EF4-FFF2-40B4-BE49-F238E27FC236}">
                <a16:creationId xmlns:a16="http://schemas.microsoft.com/office/drawing/2014/main" id="{C4CFB339-0ED8-4FE2-9EF1-6D1375B8499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932333" y="3048000"/>
            <a:ext cx="3259667" cy="3810000"/>
          </a:xfrm>
          <a:prstGeom prst="triangle">
            <a:avLst>
              <a:gd name="adj" fmla="val 100000"/>
            </a:avLst>
          </a:prstGeom>
          <a:solidFill>
            <a:schemeClr val="accent2">
              <a:alpha val="72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s-MX"/>
          </a:p>
        </p:txBody>
      </p:sp>
      <p:sp>
        <p:nvSpPr>
          <p:cNvPr id="19" name="Rectangle 27">
            <a:extLst>
              <a:ext uri="{FF2B5EF4-FFF2-40B4-BE49-F238E27FC236}">
                <a16:creationId xmlns:a16="http://schemas.microsoft.com/office/drawing/2014/main" id="{31896C80-2069-4431-9C19-83B9137344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334500" y="-8467"/>
            <a:ext cx="2854326" cy="6866467"/>
          </a:xfrm>
          <a:custGeom>
            <a:avLst/>
            <a:gdLst/>
            <a:ahLst/>
            <a:cxnLst/>
            <a:rect l="l" t="t" r="r" b="b"/>
            <a:pathLst>
              <a:path w="2858013" h="6866467">
                <a:moveTo>
                  <a:pt x="0" y="0"/>
                </a:moveTo>
                <a:lnTo>
                  <a:pt x="2858013" y="0"/>
                </a:lnTo>
                <a:lnTo>
                  <a:pt x="2858013" y="6866467"/>
                </a:lnTo>
                <a:lnTo>
                  <a:pt x="2473942" y="6866467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>
              <a:lumMod val="75000"/>
              <a:alpha val="47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s-MX"/>
          </a:p>
        </p:txBody>
      </p:sp>
      <p:sp>
        <p:nvSpPr>
          <p:cNvPr id="21" name="Rectangle 28">
            <a:extLst>
              <a:ext uri="{FF2B5EF4-FFF2-40B4-BE49-F238E27FC236}">
                <a16:creationId xmlns:a16="http://schemas.microsoft.com/office/drawing/2014/main" id="{BF120A21-0841-4823-B0C4-28AEBCEF9B7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898730" y="-8467"/>
            <a:ext cx="1290094" cy="6866467"/>
          </a:xfrm>
          <a:custGeom>
            <a:avLst/>
            <a:gdLst/>
            <a:ahLst/>
            <a:cxnLst/>
            <a:rect l="l" t="t" r="r" b="b"/>
            <a:pathLst>
              <a:path w="1290094" h="6858000">
                <a:moveTo>
                  <a:pt x="1019735" y="0"/>
                </a:moveTo>
                <a:lnTo>
                  <a:pt x="1290094" y="0"/>
                </a:lnTo>
                <a:lnTo>
                  <a:pt x="1290094" y="6858000"/>
                </a:lnTo>
                <a:lnTo>
                  <a:pt x="0" y="6858000"/>
                </a:lnTo>
                <a:lnTo>
                  <a:pt x="1019735" y="0"/>
                </a:lnTo>
                <a:close/>
              </a:path>
            </a:pathLst>
          </a:custGeom>
          <a:solidFill>
            <a:schemeClr val="accent1">
              <a:lumMod val="60000"/>
              <a:lumOff val="40000"/>
              <a:alpha val="7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s-MX"/>
          </a:p>
        </p:txBody>
      </p:sp>
      <p:sp>
        <p:nvSpPr>
          <p:cNvPr id="23" name="Rectangle 29">
            <a:extLst>
              <a:ext uri="{FF2B5EF4-FFF2-40B4-BE49-F238E27FC236}">
                <a16:creationId xmlns:a16="http://schemas.microsoft.com/office/drawing/2014/main" id="{DBB05BAE-BBD3-4289-899F-A6851503C6B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938999" y="-8467"/>
            <a:ext cx="1249825" cy="6866467"/>
          </a:xfrm>
          <a:custGeom>
            <a:avLst/>
            <a:gdLst/>
            <a:ahLst/>
            <a:cxnLst/>
            <a:rect l="l" t="t" r="r" b="b"/>
            <a:pathLst>
              <a:path w="1249825" h="6858000">
                <a:moveTo>
                  <a:pt x="0" y="0"/>
                </a:moveTo>
                <a:lnTo>
                  <a:pt x="1249825" y="0"/>
                </a:lnTo>
                <a:lnTo>
                  <a:pt x="1249825" y="6858000"/>
                </a:lnTo>
                <a:lnTo>
                  <a:pt x="1109382" y="685800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>
              <a:alpha val="6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s-MX"/>
          </a:p>
        </p:txBody>
      </p:sp>
      <p:sp>
        <p:nvSpPr>
          <p:cNvPr id="25" name="Isosceles Triangle 29">
            <a:extLst>
              <a:ext uri="{FF2B5EF4-FFF2-40B4-BE49-F238E27FC236}">
                <a16:creationId xmlns:a16="http://schemas.microsoft.com/office/drawing/2014/main" id="{9874D11C-36F5-4BBE-A490-019A54E953B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371666" y="3589867"/>
            <a:ext cx="1817159" cy="3268133"/>
          </a:xfrm>
          <a:prstGeom prst="triangle">
            <a:avLst>
              <a:gd name="adj" fmla="val 100000"/>
            </a:avLst>
          </a:prstGeom>
          <a:solidFill>
            <a:schemeClr val="accent1">
              <a:alpha val="8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50424109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C8E53FCD-7E5F-DF47-5966-F94C74CCF10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330533"/>
            <a:ext cx="6131431" cy="5985862"/>
          </a:xfrm>
        </p:spPr>
        <p:txBody>
          <a:bodyPr>
            <a:noAutofit/>
          </a:bodyPr>
          <a:lstStyle/>
          <a:p>
            <a:pPr marL="0" indent="0" algn="just">
              <a:lnSpc>
                <a:spcPct val="90000"/>
              </a:lnSpc>
              <a:buNone/>
            </a:pPr>
            <a:r>
              <a:rPr lang="es-MX" sz="3200" b="1" dirty="0"/>
              <a:t>REFLEXIÓN</a:t>
            </a:r>
          </a:p>
          <a:p>
            <a:pPr marL="0" indent="0" algn="just">
              <a:lnSpc>
                <a:spcPct val="90000"/>
              </a:lnSpc>
              <a:buNone/>
            </a:pPr>
            <a:endParaRPr lang="es-MX" sz="2800" b="1" dirty="0"/>
          </a:p>
          <a:p>
            <a:pPr marL="0" indent="0" algn="just">
              <a:lnSpc>
                <a:spcPct val="90000"/>
              </a:lnSpc>
              <a:buNone/>
            </a:pPr>
            <a:r>
              <a:rPr lang="es-MX" sz="2400" b="1" dirty="0"/>
              <a:t> Por el anuncio del ángel y por la acción del Espíritu Santo María se ha convertido en la primera morada del VERBO ENCARNADO.</a:t>
            </a:r>
          </a:p>
          <a:p>
            <a:pPr marL="0" indent="0" algn="just">
              <a:lnSpc>
                <a:spcPct val="90000"/>
              </a:lnSpc>
              <a:buNone/>
            </a:pPr>
            <a:r>
              <a:rPr lang="es-MX" sz="2400" b="1" dirty="0"/>
              <a:t>En nuestro país llegan las fiestas de la Santísima Virgen de Guadalupe y todo México sale a celebrar a esta hermosa doncella.</a:t>
            </a:r>
          </a:p>
          <a:p>
            <a:pPr marL="0" indent="0" algn="just">
              <a:lnSpc>
                <a:spcPct val="90000"/>
              </a:lnSpc>
              <a:buNone/>
            </a:pPr>
            <a:r>
              <a:rPr lang="es-MX" sz="2400" b="1" dirty="0"/>
              <a:t>Se hace presente la MADRE DEL VERDADERO DIOS POR QUIEN SE VIVE.</a:t>
            </a:r>
          </a:p>
          <a:p>
            <a:pPr marL="0" indent="0" algn="just">
              <a:lnSpc>
                <a:spcPct val="90000"/>
              </a:lnSpc>
              <a:buNone/>
            </a:pPr>
            <a:r>
              <a:rPr lang="es-MX" sz="2400" b="1" dirty="0"/>
              <a:t>Y nosotros nos refugiamos con ella que nos dice</a:t>
            </a:r>
          </a:p>
          <a:p>
            <a:pPr marL="0" indent="0" algn="just">
              <a:lnSpc>
                <a:spcPct val="90000"/>
              </a:lnSpc>
              <a:buNone/>
            </a:pPr>
            <a:r>
              <a:rPr lang="es-MX" sz="2400" b="1" dirty="0"/>
              <a:t>¿NO ESTOY YO AQUÍ QUE SOY TU MADRE?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8A8B23AA-42DC-F19A-D819-19ADDD2EE26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837473B0-CC2E-450A-ABE3-18F120FF3D39}">
                <a1611:picAttrSrcUrl xmlns:a1611="http://schemas.microsoft.com/office/drawing/2016/11/main" r:id="rId3"/>
              </a:ext>
            </a:extLst>
          </a:blip>
          <a:srcRect l="6754" r="1" b="5154"/>
          <a:stretch>
            <a:fillRect/>
          </a:stretch>
        </p:blipFill>
        <p:spPr>
          <a:xfrm>
            <a:off x="7312498" y="1814673"/>
            <a:ext cx="4879502" cy="3763167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9F7C9B2E-2187-2D1D-DE1C-3FAA79C971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-1815548"/>
            <a:ext cx="8596668" cy="1320800"/>
          </a:xfrm>
        </p:spPr>
        <p:txBody>
          <a:bodyPr/>
          <a:lstStyle/>
          <a:p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232057558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D4FE12C-03B7-611A-8661-1A4D9C18C70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3CC5DCAC-DEAE-7A54-5043-2E1ECF44E00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330533"/>
            <a:ext cx="6131431" cy="6225012"/>
          </a:xfrm>
        </p:spPr>
        <p:txBody>
          <a:bodyPr>
            <a:noAutofit/>
          </a:bodyPr>
          <a:lstStyle/>
          <a:p>
            <a:pPr marL="0" indent="0" algn="just">
              <a:lnSpc>
                <a:spcPct val="90000"/>
              </a:lnSpc>
              <a:buNone/>
            </a:pPr>
            <a:r>
              <a:rPr lang="es-MX" sz="3200" b="1" dirty="0"/>
              <a:t>REFLEXIÓN</a:t>
            </a:r>
          </a:p>
          <a:p>
            <a:pPr marL="0" indent="0" algn="just">
              <a:lnSpc>
                <a:spcPct val="90000"/>
              </a:lnSpc>
              <a:buNone/>
            </a:pPr>
            <a:endParaRPr lang="es-MX" b="1" dirty="0"/>
          </a:p>
          <a:p>
            <a:pPr marL="0" indent="0" algn="just">
              <a:lnSpc>
                <a:spcPct val="90000"/>
              </a:lnSpc>
              <a:buNone/>
            </a:pPr>
            <a:r>
              <a:rPr lang="es-MX" sz="2400" b="1" dirty="0"/>
              <a:t> Su manto, su embarazo, sus manos juntas, la luna bajo sus pies, los rayos del sol, la mirada, cada detalle es un mensaje…</a:t>
            </a:r>
          </a:p>
          <a:p>
            <a:pPr marL="0" indent="0" algn="just">
              <a:lnSpc>
                <a:spcPct val="90000"/>
              </a:lnSpc>
              <a:buNone/>
            </a:pPr>
            <a:endParaRPr lang="es-MX" sz="2400" b="1" dirty="0"/>
          </a:p>
          <a:p>
            <a:pPr marL="0" indent="0" algn="just">
              <a:lnSpc>
                <a:spcPct val="90000"/>
              </a:lnSpc>
              <a:buNone/>
            </a:pPr>
            <a:r>
              <a:rPr lang="es-MX" sz="2400" b="1" dirty="0"/>
              <a:t>¿A qué nos compromete tan gran regalo?</a:t>
            </a:r>
          </a:p>
          <a:p>
            <a:pPr marL="0" indent="0" algn="just">
              <a:lnSpc>
                <a:spcPct val="90000"/>
              </a:lnSpc>
              <a:buNone/>
            </a:pPr>
            <a:r>
              <a:rPr lang="es-MX" sz="2400" b="1" dirty="0"/>
              <a:t>¿Cómo ser dignos hijos de tan gloriosa Madre?</a:t>
            </a:r>
          </a:p>
          <a:p>
            <a:pPr marL="0" indent="0" algn="just">
              <a:lnSpc>
                <a:spcPct val="90000"/>
              </a:lnSpc>
              <a:buNone/>
            </a:pPr>
            <a:endParaRPr lang="es-MX" sz="2400" b="1" dirty="0"/>
          </a:p>
          <a:p>
            <a:pPr marL="0" indent="0" algn="just">
              <a:lnSpc>
                <a:spcPct val="90000"/>
              </a:lnSpc>
              <a:buNone/>
            </a:pPr>
            <a:r>
              <a:rPr lang="es-MX" sz="2400" b="1" dirty="0"/>
              <a:t>Para construir esta Casita Sagrada no basta poner una imagen en nuestra casa; hay que invocar su intercesión como familia, reconocer la presencia de Jesucristo en nuestras vidas.</a:t>
            </a:r>
          </a:p>
          <a:p>
            <a:pPr marL="0" indent="0" algn="just">
              <a:lnSpc>
                <a:spcPct val="90000"/>
              </a:lnSpc>
              <a:buNone/>
            </a:pPr>
            <a:endParaRPr lang="es-MX" sz="2400" b="1" dirty="0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AD287323-7ED7-9EAB-DA3D-58EF61C1826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837473B0-CC2E-450A-ABE3-18F120FF3D39}">
                <a1611:picAttrSrcUrl xmlns:a1611="http://schemas.microsoft.com/office/drawing/2016/11/main" r:id="rId3"/>
              </a:ext>
            </a:extLst>
          </a:blip>
          <a:srcRect l="6754" r="1" b="5154"/>
          <a:stretch>
            <a:fillRect/>
          </a:stretch>
        </p:blipFill>
        <p:spPr>
          <a:xfrm>
            <a:off x="7312498" y="1814673"/>
            <a:ext cx="4879502" cy="3763167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B86EEAE6-624E-D755-DCB7-5AFA7D2DBD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-1815548"/>
            <a:ext cx="8596668" cy="1320800"/>
          </a:xfrm>
        </p:spPr>
        <p:txBody>
          <a:bodyPr/>
          <a:lstStyle/>
          <a:p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4416969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3866DEAF-7309-6D38-A270-CC8244D9C2E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6348" b="26855" l="1535" r="4066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0550" t="6140" r="62747" b="73076"/>
          <a:stretch/>
        </p:blipFill>
        <p:spPr>
          <a:xfrm>
            <a:off x="165363" y="47374"/>
            <a:ext cx="1398495" cy="1425389"/>
          </a:xfrm>
          <a:prstGeom prst="rect">
            <a:avLst/>
          </a:prstGeom>
          <a:effectLst>
            <a:glow rad="228600">
              <a:schemeClr val="bg1">
                <a:alpha val="40000"/>
              </a:schemeClr>
            </a:glow>
          </a:effectLst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C714C03D-5CDA-BF78-DA27-29E333B2521E}"/>
              </a:ext>
            </a:extLst>
          </p:cNvPr>
          <p:cNvSpPr txBox="1"/>
          <p:nvPr/>
        </p:nvSpPr>
        <p:spPr>
          <a:xfrm>
            <a:off x="0" y="6240640"/>
            <a:ext cx="288322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sz="1200" b="1" dirty="0"/>
              <a:t>PROVINCIA ECLESIÁSTICA DE MORELIA</a:t>
            </a: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9718C4B0-4D4E-F82C-D43B-8485B2A8F70B}"/>
              </a:ext>
            </a:extLst>
          </p:cNvPr>
          <p:cNvSpPr txBox="1"/>
          <p:nvPr/>
        </p:nvSpPr>
        <p:spPr>
          <a:xfrm>
            <a:off x="245541" y="6438888"/>
            <a:ext cx="2201244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sz="1100" dirty="0"/>
              <a:t>Diócesis de Apatzingán, Morelia</a:t>
            </a:r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7F0B6FC5-CBC3-3BF2-E590-833D058C2CA3}"/>
              </a:ext>
            </a:extLst>
          </p:cNvPr>
          <p:cNvSpPr txBox="1"/>
          <p:nvPr/>
        </p:nvSpPr>
        <p:spPr>
          <a:xfrm>
            <a:off x="-24943" y="6596390"/>
            <a:ext cx="3177473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sz="1100" dirty="0"/>
              <a:t>Ciudad Lázaro Cárdenas, Tacámbaro y Zamora</a:t>
            </a:r>
          </a:p>
        </p:txBody>
      </p:sp>
      <p:sp>
        <p:nvSpPr>
          <p:cNvPr id="15" name="CuadroTexto 14">
            <a:extLst>
              <a:ext uri="{FF2B5EF4-FFF2-40B4-BE49-F238E27FC236}">
                <a16:creationId xmlns:a16="http://schemas.microsoft.com/office/drawing/2014/main" id="{F25D52DA-C527-E1E4-4E74-37FB1853C5E9}"/>
              </a:ext>
            </a:extLst>
          </p:cNvPr>
          <p:cNvSpPr txBox="1"/>
          <p:nvPr/>
        </p:nvSpPr>
        <p:spPr>
          <a:xfrm>
            <a:off x="1331443" y="0"/>
            <a:ext cx="850867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3600" dirty="0"/>
              <a:t>Nos comprometemos con la vida de nuestras familias</a:t>
            </a:r>
          </a:p>
        </p:txBody>
      </p:sp>
      <p:sp>
        <p:nvSpPr>
          <p:cNvPr id="2" name="Rectángulo 1">
            <a:extLst>
              <a:ext uri="{FF2B5EF4-FFF2-40B4-BE49-F238E27FC236}">
                <a16:creationId xmlns:a16="http://schemas.microsoft.com/office/drawing/2014/main" id="{23738FDA-C451-5BBA-3C09-3F417032B162}"/>
              </a:ext>
            </a:extLst>
          </p:cNvPr>
          <p:cNvSpPr/>
          <p:nvPr/>
        </p:nvSpPr>
        <p:spPr>
          <a:xfrm>
            <a:off x="10754272" y="1787042"/>
            <a:ext cx="1513983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" sz="1100" b="1" dirty="0">
                <a:ln w="0"/>
                <a:solidFill>
                  <a:srgbClr val="FFFF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“Familia pequeña Iglesia, Don de Dios y esperanza de la Iglesia en México”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3E5E1BD0-222E-8F87-A2CD-2A238C2B170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830529" y="0"/>
            <a:ext cx="1361471" cy="1800887"/>
          </a:xfrm>
          <a:prstGeom prst="rect">
            <a:avLst/>
          </a:prstGeom>
        </p:spPr>
      </p:pic>
      <p:graphicFrame>
        <p:nvGraphicFramePr>
          <p:cNvPr id="8" name="Tabla 7">
            <a:extLst>
              <a:ext uri="{FF2B5EF4-FFF2-40B4-BE49-F238E27FC236}">
                <a16:creationId xmlns:a16="http://schemas.microsoft.com/office/drawing/2014/main" id="{B9C2503E-15CF-EF0F-5F5C-78EDF8028BF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19673013"/>
              </p:ext>
            </p:extLst>
          </p:nvPr>
        </p:nvGraphicFramePr>
        <p:xfrm>
          <a:off x="852213" y="1520137"/>
          <a:ext cx="9825804" cy="470810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063820">
                  <a:extLst>
                    <a:ext uri="{9D8B030D-6E8A-4147-A177-3AD203B41FA5}">
                      <a16:colId xmlns:a16="http://schemas.microsoft.com/office/drawing/2014/main" val="1629767441"/>
                    </a:ext>
                  </a:extLst>
                </a:gridCol>
                <a:gridCol w="2660537">
                  <a:extLst>
                    <a:ext uri="{9D8B030D-6E8A-4147-A177-3AD203B41FA5}">
                      <a16:colId xmlns:a16="http://schemas.microsoft.com/office/drawing/2014/main" val="69368800"/>
                    </a:ext>
                  </a:extLst>
                </a:gridCol>
                <a:gridCol w="3101447">
                  <a:extLst>
                    <a:ext uri="{9D8B030D-6E8A-4147-A177-3AD203B41FA5}">
                      <a16:colId xmlns:a16="http://schemas.microsoft.com/office/drawing/2014/main" val="3695570660"/>
                    </a:ext>
                  </a:extLst>
                </a:gridCol>
              </a:tblGrid>
              <a:tr h="714903">
                <a:tc>
                  <a:txBody>
                    <a:bodyPr/>
                    <a:lstStyle/>
                    <a:p>
                      <a:r>
                        <a:rPr lang="es-MX" sz="1600" dirty="0"/>
                        <a:t>Vida de fe, para construir la Casita sagrada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MX" sz="1600" dirty="0"/>
                        <a:t>Nos comprometemos 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MX" sz="1600" dirty="0"/>
                        <a:t>Frutos de los compromisos (cambios positivos en las familias a futuro)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576796"/>
                  </a:ext>
                </a:extLst>
              </a:tr>
              <a:tr h="438557">
                <a:tc>
                  <a:txBody>
                    <a:bodyPr/>
                    <a:lstStyle/>
                    <a:p>
                      <a:r>
                        <a:rPr lang="es-MX" sz="1600" b="1" dirty="0"/>
                        <a:t>Para orar en familia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MX" sz="16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MX" sz="16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20602238"/>
                  </a:ext>
                </a:extLst>
              </a:tr>
              <a:tr h="393896">
                <a:tc>
                  <a:txBody>
                    <a:bodyPr/>
                    <a:lstStyle/>
                    <a:p>
                      <a:r>
                        <a:rPr lang="es-MX" sz="1600" b="1" dirty="0"/>
                        <a:t>Para asistir a la Santa Misa en familia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MX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MX" sz="16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6651631"/>
                  </a:ext>
                </a:extLst>
              </a:tr>
              <a:tr h="714903">
                <a:tc>
                  <a:txBody>
                    <a:bodyPr/>
                    <a:lstStyle/>
                    <a:p>
                      <a:r>
                        <a:rPr lang="es-MX" sz="1600" b="1" dirty="0"/>
                        <a:t>Para fomentar en los hijos la devoción a la Virgen Santa María de Guadalupe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MX" sz="16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MX" sz="16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00968805"/>
                  </a:ext>
                </a:extLst>
              </a:tr>
              <a:tr h="714903">
                <a:tc>
                  <a:txBody>
                    <a:bodyPr/>
                    <a:lstStyle/>
                    <a:p>
                      <a:r>
                        <a:rPr lang="es-MX" sz="1600" b="1" dirty="0"/>
                        <a:t>Para rezar el Santo Rosario en nuestro hogar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MX" sz="16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MX" sz="16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13999835"/>
                  </a:ext>
                </a:extLst>
              </a:tr>
              <a:tr h="714903">
                <a:tc>
                  <a:txBody>
                    <a:bodyPr/>
                    <a:lstStyle/>
                    <a:p>
                      <a:r>
                        <a:rPr lang="es-MX" sz="1600" b="1" dirty="0"/>
                        <a:t>Para leer y meditar la Palabra de Dios en familia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MX" sz="16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MX" sz="16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35062638"/>
                  </a:ext>
                </a:extLst>
              </a:tr>
              <a:tr h="471881">
                <a:tc>
                  <a:txBody>
                    <a:bodyPr/>
                    <a:lstStyle/>
                    <a:p>
                      <a:r>
                        <a:rPr lang="es-MX" sz="1600" b="1" dirty="0"/>
                        <a:t>Para bendecir los alimentos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MX" sz="16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MX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09663728"/>
                  </a:ext>
                </a:extLst>
              </a:tr>
              <a:tr h="436099">
                <a:tc>
                  <a:txBody>
                    <a:bodyPr/>
                    <a:lstStyle/>
                    <a:p>
                      <a:r>
                        <a:rPr lang="es-MX" sz="1600" b="1" dirty="0"/>
                        <a:t>Para participar en peregrinaciones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MX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MX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4912894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631960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3866DEAF-7309-6D38-A270-CC8244D9C2E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6348" b="26855" l="1535" r="4066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0550" t="6140" r="62747" b="73076"/>
          <a:stretch/>
        </p:blipFill>
        <p:spPr>
          <a:xfrm>
            <a:off x="165363" y="47374"/>
            <a:ext cx="1398495" cy="1425389"/>
          </a:xfrm>
          <a:prstGeom prst="rect">
            <a:avLst/>
          </a:prstGeom>
          <a:effectLst>
            <a:glow rad="228600">
              <a:schemeClr val="bg1">
                <a:alpha val="40000"/>
              </a:schemeClr>
            </a:glow>
          </a:effectLst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C714C03D-5CDA-BF78-DA27-29E333B2521E}"/>
              </a:ext>
            </a:extLst>
          </p:cNvPr>
          <p:cNvSpPr txBox="1"/>
          <p:nvPr/>
        </p:nvSpPr>
        <p:spPr>
          <a:xfrm>
            <a:off x="0" y="6240640"/>
            <a:ext cx="288322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sz="1200" b="1" dirty="0"/>
              <a:t>PROVINCIA ECLESIÁSTICA DE MORELIA</a:t>
            </a: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9718C4B0-4D4E-F82C-D43B-8485B2A8F70B}"/>
              </a:ext>
            </a:extLst>
          </p:cNvPr>
          <p:cNvSpPr txBox="1"/>
          <p:nvPr/>
        </p:nvSpPr>
        <p:spPr>
          <a:xfrm>
            <a:off x="245541" y="6438888"/>
            <a:ext cx="2201244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sz="1100" dirty="0"/>
              <a:t>Diócesis de Apatzingán, Morelia</a:t>
            </a:r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7F0B6FC5-CBC3-3BF2-E590-833D058C2CA3}"/>
              </a:ext>
            </a:extLst>
          </p:cNvPr>
          <p:cNvSpPr txBox="1"/>
          <p:nvPr/>
        </p:nvSpPr>
        <p:spPr>
          <a:xfrm>
            <a:off x="-24943" y="6596390"/>
            <a:ext cx="3177473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sz="1100" dirty="0"/>
              <a:t>Ciudad Lázaro Cárdenas, Tacámbaro y Zamora</a:t>
            </a:r>
          </a:p>
        </p:txBody>
      </p:sp>
      <p:sp>
        <p:nvSpPr>
          <p:cNvPr id="15" name="CuadroTexto 14">
            <a:extLst>
              <a:ext uri="{FF2B5EF4-FFF2-40B4-BE49-F238E27FC236}">
                <a16:creationId xmlns:a16="http://schemas.microsoft.com/office/drawing/2014/main" id="{F25D52DA-C527-E1E4-4E74-37FB1853C5E9}"/>
              </a:ext>
            </a:extLst>
          </p:cNvPr>
          <p:cNvSpPr txBox="1"/>
          <p:nvPr/>
        </p:nvSpPr>
        <p:spPr>
          <a:xfrm>
            <a:off x="1111349" y="0"/>
            <a:ext cx="875010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4400" dirty="0"/>
              <a:t>Recuperamos lo aprendido</a:t>
            </a:r>
          </a:p>
        </p:txBody>
      </p:sp>
      <p:sp>
        <p:nvSpPr>
          <p:cNvPr id="2" name="Rectángulo 1">
            <a:extLst>
              <a:ext uri="{FF2B5EF4-FFF2-40B4-BE49-F238E27FC236}">
                <a16:creationId xmlns:a16="http://schemas.microsoft.com/office/drawing/2014/main" id="{6C4D474C-FCBC-5C6C-1FCB-90361EBC3CF7}"/>
              </a:ext>
            </a:extLst>
          </p:cNvPr>
          <p:cNvSpPr/>
          <p:nvPr/>
        </p:nvSpPr>
        <p:spPr>
          <a:xfrm>
            <a:off x="10754272" y="1787042"/>
            <a:ext cx="1513983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" sz="1100" b="1" dirty="0">
                <a:ln w="0"/>
                <a:solidFill>
                  <a:srgbClr val="FFFF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“Familia pequeña Iglesia, Don de Dios y esperanza de la Iglesia en México”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79CECAB7-8AB5-4B53-BFB5-D7433F87A4B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830529" y="0"/>
            <a:ext cx="1361471" cy="1800887"/>
          </a:xfrm>
          <a:prstGeom prst="rect">
            <a:avLst/>
          </a:prstGeom>
        </p:spPr>
      </p:pic>
      <p:graphicFrame>
        <p:nvGraphicFramePr>
          <p:cNvPr id="3" name="Tabla 2">
            <a:extLst>
              <a:ext uri="{FF2B5EF4-FFF2-40B4-BE49-F238E27FC236}">
                <a16:creationId xmlns:a16="http://schemas.microsoft.com/office/drawing/2014/main" id="{89C08258-B7BF-6A9A-9FE1-C4FA541E045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7942183"/>
              </p:ext>
            </p:extLst>
          </p:nvPr>
        </p:nvGraphicFramePr>
        <p:xfrm>
          <a:off x="1315092" y="973664"/>
          <a:ext cx="8844909" cy="510947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989834">
                  <a:extLst>
                    <a:ext uri="{9D8B030D-6E8A-4147-A177-3AD203B41FA5}">
                      <a16:colId xmlns:a16="http://schemas.microsoft.com/office/drawing/2014/main" val="4002549830"/>
                    </a:ext>
                  </a:extLst>
                </a:gridCol>
                <a:gridCol w="2855075">
                  <a:extLst>
                    <a:ext uri="{9D8B030D-6E8A-4147-A177-3AD203B41FA5}">
                      <a16:colId xmlns:a16="http://schemas.microsoft.com/office/drawing/2014/main" val="400905733"/>
                    </a:ext>
                  </a:extLst>
                </a:gridCol>
              </a:tblGrid>
              <a:tr h="833460">
                <a:tc>
                  <a:txBody>
                    <a:bodyPr/>
                    <a:lstStyle/>
                    <a:p>
                      <a:pPr algn="ctr"/>
                      <a:r>
                        <a:rPr lang="es-MX" sz="4000" dirty="0"/>
                        <a:t>Referencia</a:t>
                      </a:r>
                      <a:endParaRPr lang="es-MX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3600" dirty="0"/>
                        <a:t>Respuestas</a:t>
                      </a:r>
                      <a:endParaRPr lang="es-MX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87115289"/>
                  </a:ext>
                </a:extLst>
              </a:tr>
              <a:tr h="1123359">
                <a:tc>
                  <a:txBody>
                    <a:bodyPr/>
                    <a:lstStyle/>
                    <a:p>
                      <a:r>
                        <a:rPr lang="es-MX" sz="2000" b="1" dirty="0"/>
                        <a:t>Anécdota</a:t>
                      </a:r>
                      <a:r>
                        <a:rPr lang="es-MX" dirty="0"/>
                        <a:t>: Comparte las enseñanzas que te deja la vida familiar de los dos matrimonios que se relata en la anécdota.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MX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37585020"/>
                  </a:ext>
                </a:extLst>
              </a:tr>
              <a:tr h="1123359">
                <a:tc>
                  <a:txBody>
                    <a:bodyPr/>
                    <a:lstStyle/>
                    <a:p>
                      <a:r>
                        <a:rPr lang="es-MX" sz="2000" b="1" dirty="0"/>
                        <a:t>Texto Bíblico</a:t>
                      </a:r>
                      <a:r>
                        <a:rPr lang="es-MX" dirty="0"/>
                        <a:t>: ¿De qué manera te ayuda y motiva la fe, entrega y disposición de María, para aceptar y vivir según la voluntad de Dios?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90298564"/>
                  </a:ext>
                </a:extLst>
              </a:tr>
              <a:tr h="797223">
                <a:tc>
                  <a:txBody>
                    <a:bodyPr/>
                    <a:lstStyle/>
                    <a:p>
                      <a:r>
                        <a:rPr lang="es-MX" sz="2000" b="1" dirty="0"/>
                        <a:t>Doctrina de la Iglesia</a:t>
                      </a:r>
                      <a:r>
                        <a:rPr lang="es-MX" dirty="0"/>
                        <a:t>: ¿Qué dones recibe la familia si tiene como centro a Cristo?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MX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90632262"/>
                  </a:ext>
                </a:extLst>
              </a:tr>
              <a:tr h="434849">
                <a:tc>
                  <a:txBody>
                    <a:bodyPr/>
                    <a:lstStyle/>
                    <a:p>
                      <a:r>
                        <a:rPr lang="es-MX" dirty="0"/>
                        <a:t>¿Qué enseñanza te deja el mensaje de los obispos?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80675912"/>
                  </a:ext>
                </a:extLst>
              </a:tr>
              <a:tr h="797223">
                <a:tc>
                  <a:txBody>
                    <a:bodyPr/>
                    <a:lstStyle/>
                    <a:p>
                      <a:r>
                        <a:rPr lang="es-MX" sz="2000" b="1" dirty="0"/>
                        <a:t>Reflexión</a:t>
                      </a:r>
                      <a:r>
                        <a:rPr lang="es-MX" dirty="0"/>
                        <a:t>: ¿Qué mensaje nos deja la Virgen Santa María de Guadalupe?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MX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5151624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805746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3866DEAF-7309-6D38-A270-CC8244D9C2E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6348" b="26855" l="1535" r="4066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0550" t="6140" r="62747" b="73076"/>
          <a:stretch/>
        </p:blipFill>
        <p:spPr>
          <a:xfrm>
            <a:off x="165363" y="47374"/>
            <a:ext cx="1398495" cy="1425389"/>
          </a:xfrm>
          <a:prstGeom prst="rect">
            <a:avLst/>
          </a:prstGeom>
          <a:effectLst>
            <a:glow rad="228600">
              <a:schemeClr val="bg1">
                <a:alpha val="40000"/>
              </a:schemeClr>
            </a:glow>
          </a:effectLst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C714C03D-5CDA-BF78-DA27-29E333B2521E}"/>
              </a:ext>
            </a:extLst>
          </p:cNvPr>
          <p:cNvSpPr txBox="1"/>
          <p:nvPr/>
        </p:nvSpPr>
        <p:spPr>
          <a:xfrm>
            <a:off x="0" y="6240640"/>
            <a:ext cx="288322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sz="1200" b="1" dirty="0"/>
              <a:t>PROVINCIA ECLESIÁSTICA DE MORELIA</a:t>
            </a: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9718C4B0-4D4E-F82C-D43B-8485B2A8F70B}"/>
              </a:ext>
            </a:extLst>
          </p:cNvPr>
          <p:cNvSpPr txBox="1"/>
          <p:nvPr/>
        </p:nvSpPr>
        <p:spPr>
          <a:xfrm>
            <a:off x="245541" y="6438888"/>
            <a:ext cx="2201244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sz="1100" dirty="0"/>
              <a:t>Diócesis de Apatzingán, Morelia</a:t>
            </a:r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7F0B6FC5-CBC3-3BF2-E590-833D058C2CA3}"/>
              </a:ext>
            </a:extLst>
          </p:cNvPr>
          <p:cNvSpPr txBox="1"/>
          <p:nvPr/>
        </p:nvSpPr>
        <p:spPr>
          <a:xfrm>
            <a:off x="-24943" y="6596390"/>
            <a:ext cx="3177473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sz="1100" dirty="0"/>
              <a:t>Ciudad Lázaro Cárdenas, Tacámbaro y Zamora</a:t>
            </a:r>
          </a:p>
        </p:txBody>
      </p:sp>
      <p:sp>
        <p:nvSpPr>
          <p:cNvPr id="15" name="CuadroTexto 14">
            <a:extLst>
              <a:ext uri="{FF2B5EF4-FFF2-40B4-BE49-F238E27FC236}">
                <a16:creationId xmlns:a16="http://schemas.microsoft.com/office/drawing/2014/main" id="{F25D52DA-C527-E1E4-4E74-37FB1853C5E9}"/>
              </a:ext>
            </a:extLst>
          </p:cNvPr>
          <p:cNvSpPr txBox="1"/>
          <p:nvPr/>
        </p:nvSpPr>
        <p:spPr>
          <a:xfrm>
            <a:off x="1331443" y="0"/>
            <a:ext cx="831899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4400" dirty="0"/>
              <a:t>Celebración</a:t>
            </a:r>
          </a:p>
        </p:txBody>
      </p:sp>
      <p:sp>
        <p:nvSpPr>
          <p:cNvPr id="2" name="Rectángulo 1">
            <a:extLst>
              <a:ext uri="{FF2B5EF4-FFF2-40B4-BE49-F238E27FC236}">
                <a16:creationId xmlns:a16="http://schemas.microsoft.com/office/drawing/2014/main" id="{7E7FD609-1E9C-C0C1-CE35-525546E952C2}"/>
              </a:ext>
            </a:extLst>
          </p:cNvPr>
          <p:cNvSpPr/>
          <p:nvPr/>
        </p:nvSpPr>
        <p:spPr>
          <a:xfrm>
            <a:off x="10754272" y="1787042"/>
            <a:ext cx="1513983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" sz="1100" b="1" dirty="0">
                <a:ln w="0"/>
                <a:solidFill>
                  <a:srgbClr val="FFFF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“Familia pequeña Iglesia, Don de Dios y esperanza de la Iglesia en México”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CCAD47BE-BAA4-A94B-8619-6CD43B5F389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830529" y="0"/>
            <a:ext cx="1361471" cy="1800887"/>
          </a:xfrm>
          <a:prstGeom prst="rect">
            <a:avLst/>
          </a:prstGeom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B4B149A4-2770-47F2-0AC8-AE7266DA1A86}"/>
              </a:ext>
            </a:extLst>
          </p:cNvPr>
          <p:cNvSpPr txBox="1"/>
          <p:nvPr/>
        </p:nvSpPr>
        <p:spPr>
          <a:xfrm>
            <a:off x="1127758" y="1914154"/>
            <a:ext cx="8926057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s-MX" sz="3200" b="1" dirty="0"/>
              <a:t>En el nombre del Padre…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MX" sz="3200" b="1" dirty="0"/>
              <a:t>Padre Nuestro…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MX" sz="3200" b="1" dirty="0"/>
              <a:t>Dios te salve María…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s-MX" sz="3200" b="1" dirty="0"/>
          </a:p>
        </p:txBody>
      </p:sp>
    </p:spTree>
    <p:extLst>
      <p:ext uri="{BB962C8B-B14F-4D97-AF65-F5344CB8AC3E}">
        <p14:creationId xmlns:p14="http://schemas.microsoft.com/office/powerpoint/2010/main" val="9684359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5AEE76A-3065-A949-512D-7F9E89113FA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10388F13-6256-B373-DD73-E3EE1CC1976F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6348" b="26855" l="1535" r="4066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0550" t="6140" r="62747" b="73076"/>
          <a:stretch/>
        </p:blipFill>
        <p:spPr>
          <a:xfrm>
            <a:off x="165363" y="47374"/>
            <a:ext cx="1398495" cy="1425389"/>
          </a:xfrm>
          <a:prstGeom prst="rect">
            <a:avLst/>
          </a:prstGeom>
          <a:effectLst>
            <a:glow rad="228600">
              <a:schemeClr val="bg1">
                <a:alpha val="40000"/>
              </a:schemeClr>
            </a:glow>
          </a:effectLst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609370CC-D6A2-7152-3195-46C1D431A775}"/>
              </a:ext>
            </a:extLst>
          </p:cNvPr>
          <p:cNvSpPr txBox="1"/>
          <p:nvPr/>
        </p:nvSpPr>
        <p:spPr>
          <a:xfrm>
            <a:off x="0" y="6240640"/>
            <a:ext cx="288322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sz="1200" b="1" dirty="0"/>
              <a:t>PROVINCIA ECLESIÁSTICA DE MORELIA</a:t>
            </a: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AEC369F1-CF48-A5AF-C9FE-454B382DB99B}"/>
              </a:ext>
            </a:extLst>
          </p:cNvPr>
          <p:cNvSpPr txBox="1"/>
          <p:nvPr/>
        </p:nvSpPr>
        <p:spPr>
          <a:xfrm>
            <a:off x="245541" y="6438888"/>
            <a:ext cx="2201244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sz="1100" dirty="0"/>
              <a:t>Diócesis de Apatzingán, Morelia</a:t>
            </a:r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9028D831-6BDC-F9C4-E717-C7299C818B7F}"/>
              </a:ext>
            </a:extLst>
          </p:cNvPr>
          <p:cNvSpPr txBox="1"/>
          <p:nvPr/>
        </p:nvSpPr>
        <p:spPr>
          <a:xfrm>
            <a:off x="-24943" y="6596390"/>
            <a:ext cx="3177473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sz="1100" dirty="0"/>
              <a:t>Ciudad Lázaro Cárdenas, Tacámbaro y Zamora</a:t>
            </a:r>
          </a:p>
        </p:txBody>
      </p:sp>
      <p:sp>
        <p:nvSpPr>
          <p:cNvPr id="15" name="CuadroTexto 14">
            <a:extLst>
              <a:ext uri="{FF2B5EF4-FFF2-40B4-BE49-F238E27FC236}">
                <a16:creationId xmlns:a16="http://schemas.microsoft.com/office/drawing/2014/main" id="{EA5DB9B7-E22B-01FF-26F1-324375F8CCE4}"/>
              </a:ext>
            </a:extLst>
          </p:cNvPr>
          <p:cNvSpPr txBox="1"/>
          <p:nvPr/>
        </p:nvSpPr>
        <p:spPr>
          <a:xfrm>
            <a:off x="1331443" y="0"/>
            <a:ext cx="831899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4400" dirty="0"/>
              <a:t>Celebración</a:t>
            </a:r>
          </a:p>
        </p:txBody>
      </p:sp>
      <p:sp>
        <p:nvSpPr>
          <p:cNvPr id="2" name="Rectángulo 1">
            <a:extLst>
              <a:ext uri="{FF2B5EF4-FFF2-40B4-BE49-F238E27FC236}">
                <a16:creationId xmlns:a16="http://schemas.microsoft.com/office/drawing/2014/main" id="{D19304AF-066C-A099-F94D-A7C2CFF61852}"/>
              </a:ext>
            </a:extLst>
          </p:cNvPr>
          <p:cNvSpPr/>
          <p:nvPr/>
        </p:nvSpPr>
        <p:spPr>
          <a:xfrm>
            <a:off x="10754272" y="1787042"/>
            <a:ext cx="1513983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" sz="1100" b="1" dirty="0">
                <a:ln w="0"/>
                <a:solidFill>
                  <a:srgbClr val="FFFF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“Familia pequeña Iglesia, Don de Dios y esperanza de la Iglesia en México”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9F0A880A-A6BC-2601-7682-D7A37649136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830529" y="0"/>
            <a:ext cx="1361471" cy="1800887"/>
          </a:xfrm>
          <a:prstGeom prst="rect">
            <a:avLst/>
          </a:prstGeom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E16261B4-A717-0051-7A52-3C51084B7D60}"/>
              </a:ext>
            </a:extLst>
          </p:cNvPr>
          <p:cNvSpPr txBox="1"/>
          <p:nvPr/>
        </p:nvSpPr>
        <p:spPr>
          <a:xfrm>
            <a:off x="2743950" y="608055"/>
            <a:ext cx="555998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3200" b="1" dirty="0"/>
              <a:t>Alabanza de la Guadalupana</a:t>
            </a:r>
          </a:p>
        </p:txBody>
      </p:sp>
      <p:pic>
        <p:nvPicPr>
          <p:cNvPr id="8" name="_La Guadalupana_ -- Canción con letra.">
            <a:hlinkClick r:id="" action="ppaction://media"/>
            <a:extLst>
              <a:ext uri="{FF2B5EF4-FFF2-40B4-BE49-F238E27FC236}">
                <a16:creationId xmlns:a16="http://schemas.microsoft.com/office/drawing/2014/main" id="{BAECB484-CA90-E470-A63D-23E8CC5A2FBD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24936" y="1192830"/>
            <a:ext cx="12124959" cy="56651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24348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95837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1" fill="hold" display="0">
                  <p:stCondLst>
                    <p:cond delay="indefinite"/>
                  </p:stCondLst>
                </p:cTn>
                <p:tgtEl>
                  <p:spTgt spid="8"/>
                </p:tgtEl>
              </p:cMediaNode>
            </p:video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6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B5FF69C-E5D1-4E2B-EDE6-CBDAFA43076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599380B7-9D49-26BA-986B-736CB8EDD3C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6348" b="26855" l="1535" r="4066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0550" t="6140" r="62747" b="73076"/>
          <a:stretch/>
        </p:blipFill>
        <p:spPr>
          <a:xfrm>
            <a:off x="165363" y="47374"/>
            <a:ext cx="1398495" cy="1425389"/>
          </a:xfrm>
          <a:prstGeom prst="rect">
            <a:avLst/>
          </a:prstGeom>
          <a:effectLst>
            <a:glow rad="228600">
              <a:schemeClr val="bg1">
                <a:alpha val="40000"/>
              </a:schemeClr>
            </a:glow>
          </a:effectLst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2E4B660D-3D82-C00D-C07F-0061F7D61A84}"/>
              </a:ext>
            </a:extLst>
          </p:cNvPr>
          <p:cNvSpPr txBox="1"/>
          <p:nvPr/>
        </p:nvSpPr>
        <p:spPr>
          <a:xfrm>
            <a:off x="0" y="6240640"/>
            <a:ext cx="288322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sz="1200" b="1" dirty="0"/>
              <a:t>PROVINCIA ECLESIÁSTICA DE MORELIA</a:t>
            </a: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25DCE263-F66C-9A68-1E92-E86B9206A188}"/>
              </a:ext>
            </a:extLst>
          </p:cNvPr>
          <p:cNvSpPr txBox="1"/>
          <p:nvPr/>
        </p:nvSpPr>
        <p:spPr>
          <a:xfrm>
            <a:off x="245541" y="6438888"/>
            <a:ext cx="2201244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sz="1100" dirty="0"/>
              <a:t>Diócesis de Apatzingán, Morelia</a:t>
            </a:r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0605FDBE-17B4-5DD0-DE0D-92E9B6C334BF}"/>
              </a:ext>
            </a:extLst>
          </p:cNvPr>
          <p:cNvSpPr txBox="1"/>
          <p:nvPr/>
        </p:nvSpPr>
        <p:spPr>
          <a:xfrm>
            <a:off x="-24943" y="6596390"/>
            <a:ext cx="3177473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sz="1100" dirty="0"/>
              <a:t>Ciudad Lázaro Cárdenas, Tacámbaro y Zamora</a:t>
            </a:r>
          </a:p>
        </p:txBody>
      </p:sp>
      <p:sp>
        <p:nvSpPr>
          <p:cNvPr id="15" name="CuadroTexto 14">
            <a:extLst>
              <a:ext uri="{FF2B5EF4-FFF2-40B4-BE49-F238E27FC236}">
                <a16:creationId xmlns:a16="http://schemas.microsoft.com/office/drawing/2014/main" id="{FCB4A01B-50A7-ACF9-033B-CD70F32A1FD5}"/>
              </a:ext>
            </a:extLst>
          </p:cNvPr>
          <p:cNvSpPr txBox="1"/>
          <p:nvPr/>
        </p:nvSpPr>
        <p:spPr>
          <a:xfrm>
            <a:off x="1331443" y="0"/>
            <a:ext cx="831899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4400" dirty="0"/>
              <a:t>Celebración</a:t>
            </a:r>
          </a:p>
        </p:txBody>
      </p:sp>
      <p:sp>
        <p:nvSpPr>
          <p:cNvPr id="2" name="Rectángulo 1">
            <a:extLst>
              <a:ext uri="{FF2B5EF4-FFF2-40B4-BE49-F238E27FC236}">
                <a16:creationId xmlns:a16="http://schemas.microsoft.com/office/drawing/2014/main" id="{8270086A-0C2C-B922-AB21-4E4E8A9D2F61}"/>
              </a:ext>
            </a:extLst>
          </p:cNvPr>
          <p:cNvSpPr/>
          <p:nvPr/>
        </p:nvSpPr>
        <p:spPr>
          <a:xfrm>
            <a:off x="10754272" y="1787042"/>
            <a:ext cx="1513983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" sz="1100" b="1" dirty="0">
                <a:ln w="0"/>
                <a:solidFill>
                  <a:srgbClr val="FFFF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“Familia pequeña Iglesia, Don de Dios y esperanza de la Iglesia en México”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57D01356-F4D7-16B5-81AC-26D4E4D71CE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830529" y="0"/>
            <a:ext cx="1361471" cy="1800887"/>
          </a:xfrm>
          <a:prstGeom prst="rect">
            <a:avLst/>
          </a:prstGeom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A8740CAE-359E-82CA-DCA2-47B3195C3E1C}"/>
              </a:ext>
            </a:extLst>
          </p:cNvPr>
          <p:cNvSpPr txBox="1"/>
          <p:nvPr/>
        </p:nvSpPr>
        <p:spPr>
          <a:xfrm>
            <a:off x="724380" y="1223882"/>
            <a:ext cx="8926057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s-MX" sz="3200" b="1" dirty="0"/>
              <a:t>Compartan alguna bendición o milagro recibido de nuestra Señora de Guadalupe.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es-MX" sz="3200" b="1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s-MX" sz="3200" b="1" dirty="0"/>
              <a:t>Para nosotros, los mexicanos, la Virgen de Guadalupe es muy significativa, ya que se apareció a San Juan Diego para traernos la paz, para conformar nuestra nación y hacer que su Hijo reine en nuestra patria, y no contenta con esto, se quiso quedar con nosotros, vive en el Tepeyac.</a:t>
            </a:r>
          </a:p>
        </p:txBody>
      </p:sp>
    </p:spTree>
    <p:extLst>
      <p:ext uri="{BB962C8B-B14F-4D97-AF65-F5344CB8AC3E}">
        <p14:creationId xmlns:p14="http://schemas.microsoft.com/office/powerpoint/2010/main" val="32576927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3A33B9D-A48E-E9A3-3435-58F8AEF9E0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A198C1DC-5F65-F893-D360-8AD15E7907C2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6348" b="26855" l="1535" r="4066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0550" t="6140" r="62747" b="73076"/>
          <a:stretch/>
        </p:blipFill>
        <p:spPr>
          <a:xfrm>
            <a:off x="165363" y="47374"/>
            <a:ext cx="1398495" cy="1425389"/>
          </a:xfrm>
          <a:prstGeom prst="rect">
            <a:avLst/>
          </a:prstGeom>
          <a:effectLst>
            <a:glow rad="228600">
              <a:schemeClr val="bg1">
                <a:alpha val="40000"/>
              </a:schemeClr>
            </a:glow>
          </a:effectLst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64DB7FD8-35F9-F744-DD2B-43375E50889B}"/>
              </a:ext>
            </a:extLst>
          </p:cNvPr>
          <p:cNvSpPr txBox="1"/>
          <p:nvPr/>
        </p:nvSpPr>
        <p:spPr>
          <a:xfrm>
            <a:off x="0" y="6240640"/>
            <a:ext cx="288322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sz="1200" b="1" dirty="0"/>
              <a:t>PROVINCIA ECLESIÁSTICA DE MORELIA</a:t>
            </a: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DC5A32C4-D194-EFE6-9DD3-640EAE4D750D}"/>
              </a:ext>
            </a:extLst>
          </p:cNvPr>
          <p:cNvSpPr txBox="1"/>
          <p:nvPr/>
        </p:nvSpPr>
        <p:spPr>
          <a:xfrm>
            <a:off x="245541" y="6438888"/>
            <a:ext cx="2201244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sz="1100" dirty="0"/>
              <a:t>Diócesis de Apatzingán, Morelia</a:t>
            </a:r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487C617E-C50D-F948-9CF3-315B93CDFA0B}"/>
              </a:ext>
            </a:extLst>
          </p:cNvPr>
          <p:cNvSpPr txBox="1"/>
          <p:nvPr/>
        </p:nvSpPr>
        <p:spPr>
          <a:xfrm>
            <a:off x="-24943" y="6596390"/>
            <a:ext cx="3177473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sz="1100" dirty="0"/>
              <a:t>Ciudad Lázaro Cárdenas, Tacámbaro y Zamora</a:t>
            </a:r>
          </a:p>
        </p:txBody>
      </p:sp>
      <p:sp>
        <p:nvSpPr>
          <p:cNvPr id="15" name="CuadroTexto 14">
            <a:extLst>
              <a:ext uri="{FF2B5EF4-FFF2-40B4-BE49-F238E27FC236}">
                <a16:creationId xmlns:a16="http://schemas.microsoft.com/office/drawing/2014/main" id="{C3E2E32F-889B-3676-6FD5-D21DF373B348}"/>
              </a:ext>
            </a:extLst>
          </p:cNvPr>
          <p:cNvSpPr txBox="1"/>
          <p:nvPr/>
        </p:nvSpPr>
        <p:spPr>
          <a:xfrm>
            <a:off x="1331443" y="0"/>
            <a:ext cx="831899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4400" dirty="0"/>
              <a:t>Celebración</a:t>
            </a:r>
          </a:p>
        </p:txBody>
      </p:sp>
      <p:sp>
        <p:nvSpPr>
          <p:cNvPr id="2" name="Rectángulo 1">
            <a:extLst>
              <a:ext uri="{FF2B5EF4-FFF2-40B4-BE49-F238E27FC236}">
                <a16:creationId xmlns:a16="http://schemas.microsoft.com/office/drawing/2014/main" id="{D3CD9101-1080-5083-E09D-EE776AD39D30}"/>
              </a:ext>
            </a:extLst>
          </p:cNvPr>
          <p:cNvSpPr/>
          <p:nvPr/>
        </p:nvSpPr>
        <p:spPr>
          <a:xfrm>
            <a:off x="10754272" y="1787042"/>
            <a:ext cx="1513983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" sz="1100" b="1" dirty="0">
                <a:ln w="0"/>
                <a:solidFill>
                  <a:srgbClr val="FFFF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“Familia pequeña Iglesia, Don de Dios y esperanza de la Iglesia en México”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01EB1222-DE52-C9E7-102C-8F12B507FA1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830529" y="0"/>
            <a:ext cx="1361471" cy="1800887"/>
          </a:xfrm>
          <a:prstGeom prst="rect">
            <a:avLst/>
          </a:prstGeom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1420FADA-3FB6-C2F1-3FA9-CA117CAE350C}"/>
              </a:ext>
            </a:extLst>
          </p:cNvPr>
          <p:cNvSpPr txBox="1"/>
          <p:nvPr/>
        </p:nvSpPr>
        <p:spPr>
          <a:xfrm>
            <a:off x="3467359" y="613210"/>
            <a:ext cx="892605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3200" b="1" dirty="0"/>
              <a:t>Himno a la Humildad</a:t>
            </a:r>
          </a:p>
        </p:txBody>
      </p:sp>
      <p:pic>
        <p:nvPicPr>
          <p:cNvPr id="9" name="Marco Antonio Solís - Himno a la humildad _ Lyric video">
            <a:hlinkClick r:id="" action="ppaction://media"/>
            <a:extLst>
              <a:ext uri="{FF2B5EF4-FFF2-40B4-BE49-F238E27FC236}">
                <a16:creationId xmlns:a16="http://schemas.microsoft.com/office/drawing/2014/main" id="{33D6BF3F-BCA0-F2B9-2AF2-845B3622367E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24944" y="1097280"/>
            <a:ext cx="12216943" cy="57747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26723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61224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1" fill="hold" display="0">
                  <p:stCondLst>
                    <p:cond delay="indefinite"/>
                  </p:stCondLst>
                </p:cTn>
                <p:tgtEl>
                  <p:spTgt spid="9"/>
                </p:tgtEl>
              </p:cMediaNode>
            </p:video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6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3866DEAF-7309-6D38-A270-CC8244D9C2E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6348" b="26855" l="1535" r="4066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0550" t="6140" r="62747" b="73076"/>
          <a:stretch/>
        </p:blipFill>
        <p:spPr>
          <a:xfrm>
            <a:off x="165363" y="47374"/>
            <a:ext cx="1398495" cy="1425389"/>
          </a:xfrm>
          <a:prstGeom prst="rect">
            <a:avLst/>
          </a:prstGeom>
          <a:effectLst>
            <a:glow rad="228600">
              <a:schemeClr val="bg1">
                <a:alpha val="40000"/>
              </a:schemeClr>
            </a:glow>
          </a:effectLst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C714C03D-5CDA-BF78-DA27-29E333B2521E}"/>
              </a:ext>
            </a:extLst>
          </p:cNvPr>
          <p:cNvSpPr txBox="1"/>
          <p:nvPr/>
        </p:nvSpPr>
        <p:spPr>
          <a:xfrm>
            <a:off x="0" y="6240640"/>
            <a:ext cx="288322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sz="1200" b="1" dirty="0"/>
              <a:t>PROVINCIA ECLESIÁSTICA DE MORELIA</a:t>
            </a: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9718C4B0-4D4E-F82C-D43B-8485B2A8F70B}"/>
              </a:ext>
            </a:extLst>
          </p:cNvPr>
          <p:cNvSpPr txBox="1"/>
          <p:nvPr/>
        </p:nvSpPr>
        <p:spPr>
          <a:xfrm>
            <a:off x="245541" y="6438888"/>
            <a:ext cx="2201244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sz="1100" dirty="0"/>
              <a:t>Diócesis de Apatzingán, Morelia</a:t>
            </a:r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7F0B6FC5-CBC3-3BF2-E590-833D058C2CA3}"/>
              </a:ext>
            </a:extLst>
          </p:cNvPr>
          <p:cNvSpPr txBox="1"/>
          <p:nvPr/>
        </p:nvSpPr>
        <p:spPr>
          <a:xfrm>
            <a:off x="-24943" y="6596390"/>
            <a:ext cx="3177473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sz="1100" dirty="0"/>
              <a:t>Ciudad Lázaro Cárdenas, Tacámbaro y Zamora</a:t>
            </a:r>
          </a:p>
        </p:txBody>
      </p:sp>
      <p:sp>
        <p:nvSpPr>
          <p:cNvPr id="15" name="CuadroTexto 14">
            <a:extLst>
              <a:ext uri="{FF2B5EF4-FFF2-40B4-BE49-F238E27FC236}">
                <a16:creationId xmlns:a16="http://schemas.microsoft.com/office/drawing/2014/main" id="{F25D52DA-C527-E1E4-4E74-37FB1853C5E9}"/>
              </a:ext>
            </a:extLst>
          </p:cNvPr>
          <p:cNvSpPr txBox="1"/>
          <p:nvPr/>
        </p:nvSpPr>
        <p:spPr>
          <a:xfrm>
            <a:off x="1331443" y="0"/>
            <a:ext cx="850867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4400" dirty="0"/>
              <a:t>Oración inicial</a:t>
            </a:r>
          </a:p>
        </p:txBody>
      </p:sp>
      <p:sp>
        <p:nvSpPr>
          <p:cNvPr id="2" name="Rectángulo 1">
            <a:extLst>
              <a:ext uri="{FF2B5EF4-FFF2-40B4-BE49-F238E27FC236}">
                <a16:creationId xmlns:a16="http://schemas.microsoft.com/office/drawing/2014/main" id="{D631D6A9-6CBE-0C10-259E-D3E426191BA6}"/>
              </a:ext>
            </a:extLst>
          </p:cNvPr>
          <p:cNvSpPr/>
          <p:nvPr/>
        </p:nvSpPr>
        <p:spPr>
          <a:xfrm>
            <a:off x="10754272" y="1787042"/>
            <a:ext cx="1513983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" sz="1100" b="1" dirty="0">
                <a:ln w="0"/>
                <a:solidFill>
                  <a:srgbClr val="FFFF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“Familia pequeña Iglesia, Don de Dios y esperanza de la Iglesia en México”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39A1AA99-A474-6AA2-5583-78441639E31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830529" y="0"/>
            <a:ext cx="1361471" cy="1800887"/>
          </a:xfrm>
          <a:prstGeom prst="rect">
            <a:avLst/>
          </a:prstGeom>
        </p:spPr>
      </p:pic>
      <mc:AlternateContent xmlns:mc="http://schemas.openxmlformats.org/markup-compatibility/2006" xmlns:pslz="http://schemas.microsoft.com/office/powerpoint/2016/slidezoom">
        <mc:Choice Requires="pslz">
          <p:graphicFrame>
            <p:nvGraphicFramePr>
              <p:cNvPr id="8" name="Vista general de diapositiva 7">
                <a:extLst>
                  <a:ext uri="{FF2B5EF4-FFF2-40B4-BE49-F238E27FC236}">
                    <a16:creationId xmlns:a16="http://schemas.microsoft.com/office/drawing/2014/main" id="{2FBB7376-A04B-02F2-E526-16CC484E2507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1661128328"/>
                  </p:ext>
                </p:extLst>
              </p:nvPr>
            </p:nvGraphicFramePr>
            <p:xfrm flipV="1">
              <a:off x="477800" y="422421"/>
              <a:ext cx="117423" cy="66050"/>
            </p:xfrm>
            <a:graphic>
              <a:graphicData uri="http://schemas.microsoft.com/office/powerpoint/2016/slidezoom">
                <pslz:sldZm>
                  <pslz:sldZmObj sldId="258" cId="3015678333">
                    <pslz:zmPr id="{87E2F5DF-D472-4A9E-BA07-4837F5FB88F1}" returnToParent="0" transitionDur="1000">
                      <p166:blipFill xmlns:p166="http://schemas.microsoft.com/office/powerpoint/2016/6/main">
                        <a:blip r:embed="rId5"/>
                        <a:stretch>
                          <a:fillRect/>
                        </a:stretch>
                      </p166:blipFill>
                      <p166:spPr xmlns:p166="http://schemas.microsoft.com/office/powerpoint/2016/6/main">
                        <a:xfrm flipV="1">
                          <a:off x="0" y="0"/>
                          <a:ext cx="117423" cy="66050"/>
                        </a:xfrm>
                        <a:prstGeom prst="rect">
                          <a:avLst/>
                        </a:prstGeom>
                        <a:ln w="3175">
                          <a:solidFill>
                            <a:prstClr val="ltGray"/>
                          </a:solidFill>
                        </a:ln>
                      </p166:spPr>
                    </pslz:zmPr>
                  </pslz:sldZmObj>
                </pslz:sldZm>
              </a:graphicData>
            </a:graphic>
          </p:graphicFrame>
        </mc:Choice>
        <mc:Fallback xmlns="">
          <p:pic>
            <p:nvPicPr>
              <p:cNvPr id="8" name="Vista general de diapositiva 7">
                <a:hlinkClick r:id="rId6" action="ppaction://hlinksldjump"/>
                <a:extLst>
                  <a:ext uri="{FF2B5EF4-FFF2-40B4-BE49-F238E27FC236}">
                    <a16:creationId xmlns:a16="http://schemas.microsoft.com/office/drawing/2014/main" id="{2FBB7376-A04B-02F2-E526-16CC484E2507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7"/>
              <a:stretch>
                <a:fillRect/>
              </a:stretch>
            </p:blipFill>
            <p:spPr>
              <a:xfrm flipV="1">
                <a:off x="477800" y="422421"/>
                <a:ext cx="117423" cy="66050"/>
              </a:xfrm>
              <a:prstGeom prst="rect">
                <a:avLst/>
              </a:prstGeom>
              <a:ln w="3175">
                <a:solidFill>
                  <a:prstClr val="ltGray"/>
                </a:solidFill>
              </a:ln>
            </p:spPr>
          </p:pic>
        </mc:Fallback>
      </mc:AlternateContent>
      <p:pic>
        <p:nvPicPr>
          <p:cNvPr id="11" name="Imagen 10">
            <a:extLst>
              <a:ext uri="{FF2B5EF4-FFF2-40B4-BE49-F238E27FC236}">
                <a16:creationId xmlns:a16="http://schemas.microsoft.com/office/drawing/2014/main" id="{774C0442-9F77-8563-B0EB-35544040FDD0}"/>
              </a:ext>
            </a:extLst>
          </p:cNvPr>
          <p:cNvPicPr>
            <a:picLocks noChangeAspect="1"/>
          </p:cNvPicPr>
          <p:nvPr/>
        </p:nvPicPr>
        <p:blipFill>
          <a:blip r:embed="rId8">
            <a:alphaModFix amt="35000"/>
            <a:extLst>
              <a:ext uri="{837473B0-CC2E-450A-ABE3-18F120FF3D39}">
                <a1611:picAttrSrcUrl xmlns:a1611="http://schemas.microsoft.com/office/drawing/2016/11/main" r:id="rId9"/>
              </a:ext>
            </a:extLst>
          </a:blip>
          <a:stretch>
            <a:fillRect/>
          </a:stretch>
        </p:blipFill>
        <p:spPr>
          <a:xfrm>
            <a:off x="1" y="0"/>
            <a:ext cx="10830528" cy="6700498"/>
          </a:xfrm>
          <a:prstGeom prst="rect">
            <a:avLst/>
          </a:prstGeom>
        </p:spPr>
      </p:pic>
      <p:sp>
        <p:nvSpPr>
          <p:cNvPr id="12" name="CuadroTexto 11">
            <a:extLst>
              <a:ext uri="{FF2B5EF4-FFF2-40B4-BE49-F238E27FC236}">
                <a16:creationId xmlns:a16="http://schemas.microsoft.com/office/drawing/2014/main" id="{CC66E670-4606-EDD5-187A-C8B71D49930F}"/>
              </a:ext>
            </a:extLst>
          </p:cNvPr>
          <p:cNvSpPr txBox="1"/>
          <p:nvPr/>
        </p:nvSpPr>
        <p:spPr>
          <a:xfrm>
            <a:off x="1331443" y="6700498"/>
            <a:ext cx="8794035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900">
                <a:hlinkClick r:id="rId9" tooltip="https://www.flickr.com/photos/pierremarcel/3422528678"/>
              </a:rPr>
              <a:t>Esta foto</a:t>
            </a:r>
            <a:r>
              <a:rPr lang="es-MX" sz="900"/>
              <a:t> de Autor desconocido está bajo licencia </a:t>
            </a:r>
            <a:r>
              <a:rPr lang="es-MX" sz="900">
                <a:hlinkClick r:id="rId10" tooltip="https://creativecommons.org/licenses/by-nc-nd/3.0/"/>
              </a:rPr>
              <a:t>CC BY-NC-ND</a:t>
            </a:r>
            <a:endParaRPr lang="es-MX" sz="900"/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1DC3A5C9-8D7C-68E1-C4C8-DAF31A9FCD5A}"/>
              </a:ext>
            </a:extLst>
          </p:cNvPr>
          <p:cNvSpPr txBox="1"/>
          <p:nvPr/>
        </p:nvSpPr>
        <p:spPr>
          <a:xfrm>
            <a:off x="1441612" y="879569"/>
            <a:ext cx="7769923" cy="64633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MX" b="1" dirty="0"/>
              <a:t> Infunde, Señor, tu gracia en nuestros corazones para que cuantos, por el anuncio del ángel, hemos conocido la encarnación de tu Hijo Jesucristo, por su pasión y su cruz lleguemos a la gloria de su Resurrección.</a:t>
            </a:r>
          </a:p>
          <a:p>
            <a:pPr algn="ctr"/>
            <a:r>
              <a:rPr lang="es-MX" b="1" dirty="0"/>
              <a:t>El ángel del Señor anunció a María,</a:t>
            </a:r>
          </a:p>
          <a:p>
            <a:pPr algn="ctr"/>
            <a:r>
              <a:rPr lang="es-MX" b="1" dirty="0"/>
              <a:t>         Y ella concibió por obra del Espíritu Santo.</a:t>
            </a:r>
          </a:p>
          <a:p>
            <a:pPr algn="ctr"/>
            <a:r>
              <a:rPr lang="es-MX" b="1" dirty="0"/>
              <a:t>          Dios te salve María…</a:t>
            </a:r>
          </a:p>
          <a:p>
            <a:pPr algn="ctr"/>
            <a:r>
              <a:rPr lang="es-MX" b="1" dirty="0"/>
              <a:t>…Santa María, Madre de Dios…</a:t>
            </a:r>
          </a:p>
          <a:p>
            <a:pPr algn="ctr"/>
            <a:endParaRPr lang="es-MX" b="1" dirty="0"/>
          </a:p>
          <a:p>
            <a:pPr algn="ctr"/>
            <a:r>
              <a:rPr lang="es-MX" b="1" dirty="0"/>
              <a:t>He aquí la esclava del Señor.</a:t>
            </a:r>
          </a:p>
          <a:p>
            <a:pPr algn="ctr"/>
            <a:r>
              <a:rPr lang="es-MX" b="1" dirty="0"/>
              <a:t>          Hágase en mí según tú palabra.</a:t>
            </a:r>
          </a:p>
          <a:p>
            <a:pPr algn="ctr"/>
            <a:r>
              <a:rPr lang="es-MX" b="1" dirty="0"/>
              <a:t>          Dios te salve María… Santa María, Madre de Dios…</a:t>
            </a:r>
          </a:p>
          <a:p>
            <a:pPr algn="ctr"/>
            <a:endParaRPr lang="es-MX" b="1" dirty="0"/>
          </a:p>
          <a:p>
            <a:pPr algn="ctr"/>
            <a:r>
              <a:rPr lang="es-MX" b="1" dirty="0"/>
              <a:t>Y el Verbo de Dios se hizo carne.   </a:t>
            </a:r>
          </a:p>
          <a:p>
            <a:pPr algn="ctr"/>
            <a:r>
              <a:rPr lang="es-MX" b="1" dirty="0"/>
              <a:t>          Y habitó entre nosotros.</a:t>
            </a:r>
          </a:p>
          <a:p>
            <a:pPr algn="ctr"/>
            <a:r>
              <a:rPr lang="es-MX" b="1" dirty="0"/>
              <a:t>           Dios te salve María… Santa María, Madre de Dios…</a:t>
            </a:r>
          </a:p>
          <a:p>
            <a:pPr algn="just"/>
            <a:endParaRPr lang="es-MX" b="1" dirty="0"/>
          </a:p>
          <a:p>
            <a:pPr algn="just"/>
            <a:r>
              <a:rPr lang="es-MX" b="1" dirty="0"/>
              <a:t>Ruega por nosotros, Santa Madre de Dios, para que seamos dignos de alcanzar las promesas y gracias de nuestro Señor Jesucristo. Amén.</a:t>
            </a:r>
          </a:p>
          <a:p>
            <a:pPr algn="just"/>
            <a:endParaRPr lang="es-MX" b="1" dirty="0"/>
          </a:p>
          <a:p>
            <a:pPr algn="just"/>
            <a:endParaRPr lang="es-MX" dirty="0"/>
          </a:p>
          <a:p>
            <a:pPr algn="just"/>
            <a:endParaRPr lang="es-MX" dirty="0"/>
          </a:p>
          <a:p>
            <a:pPr algn="just"/>
            <a:r>
              <a:rPr lang="es-MX" dirty="0"/>
              <a:t>             </a:t>
            </a:r>
          </a:p>
        </p:txBody>
      </p:sp>
    </p:spTree>
    <p:extLst>
      <p:ext uri="{BB962C8B-B14F-4D97-AF65-F5344CB8AC3E}">
        <p14:creationId xmlns:p14="http://schemas.microsoft.com/office/powerpoint/2010/main" val="30156783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32B3B29-2867-D13C-4CE7-DAFAA073F2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E5285372-5DBC-8AE0-7C74-D5DA7B37616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6348" b="26855" l="1535" r="4066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0550" t="6140" r="62747" b="73076"/>
          <a:stretch/>
        </p:blipFill>
        <p:spPr>
          <a:xfrm>
            <a:off x="165363" y="47374"/>
            <a:ext cx="1398495" cy="1425389"/>
          </a:xfrm>
          <a:prstGeom prst="rect">
            <a:avLst/>
          </a:prstGeom>
          <a:effectLst>
            <a:glow rad="228600">
              <a:schemeClr val="bg1">
                <a:alpha val="40000"/>
              </a:schemeClr>
            </a:glow>
          </a:effectLst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8805FE09-2BF8-C29B-4C7A-7EE2F3D2FD40}"/>
              </a:ext>
            </a:extLst>
          </p:cNvPr>
          <p:cNvSpPr txBox="1"/>
          <p:nvPr/>
        </p:nvSpPr>
        <p:spPr>
          <a:xfrm>
            <a:off x="0" y="6240640"/>
            <a:ext cx="288322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sz="1200" b="1" dirty="0"/>
              <a:t>PROVINCIA ECLESIÁSTICA DE MORELIA</a:t>
            </a: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FD3107F2-DEA8-1932-0674-70F067C05C1B}"/>
              </a:ext>
            </a:extLst>
          </p:cNvPr>
          <p:cNvSpPr txBox="1"/>
          <p:nvPr/>
        </p:nvSpPr>
        <p:spPr>
          <a:xfrm>
            <a:off x="245541" y="6438888"/>
            <a:ext cx="2201244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sz="1100" dirty="0"/>
              <a:t>Diócesis de Apatzingán, Morelia</a:t>
            </a:r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5342D46B-F686-EB0A-68EB-B6532073AD0B}"/>
              </a:ext>
            </a:extLst>
          </p:cNvPr>
          <p:cNvSpPr txBox="1"/>
          <p:nvPr/>
        </p:nvSpPr>
        <p:spPr>
          <a:xfrm>
            <a:off x="-24943" y="6596390"/>
            <a:ext cx="3177473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sz="1100" dirty="0"/>
              <a:t>Ciudad Lázaro Cárdenas, Tacámbaro y Zamora</a:t>
            </a:r>
          </a:p>
        </p:txBody>
      </p:sp>
      <p:sp>
        <p:nvSpPr>
          <p:cNvPr id="15" name="CuadroTexto 14">
            <a:extLst>
              <a:ext uri="{FF2B5EF4-FFF2-40B4-BE49-F238E27FC236}">
                <a16:creationId xmlns:a16="http://schemas.microsoft.com/office/drawing/2014/main" id="{97502D08-243F-2924-69DA-7814FE79FB6A}"/>
              </a:ext>
            </a:extLst>
          </p:cNvPr>
          <p:cNvSpPr txBox="1"/>
          <p:nvPr/>
        </p:nvSpPr>
        <p:spPr>
          <a:xfrm>
            <a:off x="1331443" y="0"/>
            <a:ext cx="831899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4400" dirty="0"/>
              <a:t>Celebración</a:t>
            </a:r>
          </a:p>
        </p:txBody>
      </p:sp>
      <p:sp>
        <p:nvSpPr>
          <p:cNvPr id="2" name="Rectángulo 1">
            <a:extLst>
              <a:ext uri="{FF2B5EF4-FFF2-40B4-BE49-F238E27FC236}">
                <a16:creationId xmlns:a16="http://schemas.microsoft.com/office/drawing/2014/main" id="{624CD095-795C-2DE4-6492-4CEB5BCAE1E1}"/>
              </a:ext>
            </a:extLst>
          </p:cNvPr>
          <p:cNvSpPr/>
          <p:nvPr/>
        </p:nvSpPr>
        <p:spPr>
          <a:xfrm>
            <a:off x="10754272" y="1787042"/>
            <a:ext cx="1513983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" sz="1100" b="1" dirty="0">
                <a:ln w="0"/>
                <a:solidFill>
                  <a:srgbClr val="FFFF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“Familia pequeña Iglesia, Don de Dios y esperanza de la Iglesia en México”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A4A040E3-9D86-61B2-AA80-F02A9153BAC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830529" y="0"/>
            <a:ext cx="1361471" cy="1800887"/>
          </a:xfrm>
          <a:prstGeom prst="rect">
            <a:avLst/>
          </a:prstGeom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48243C58-B979-3DCD-DCA2-5CB1A29FA70B}"/>
              </a:ext>
            </a:extLst>
          </p:cNvPr>
          <p:cNvSpPr txBox="1"/>
          <p:nvPr/>
        </p:nvSpPr>
        <p:spPr>
          <a:xfrm>
            <a:off x="1563793" y="760068"/>
            <a:ext cx="80865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MX" sz="3200" b="1" dirty="0"/>
              <a:t>Oración de la Semana de la Familia 2025</a:t>
            </a: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26F65196-F6B6-EAB0-3A0A-8C491A5BF56E}"/>
              </a:ext>
            </a:extLst>
          </p:cNvPr>
          <p:cNvSpPr txBox="1"/>
          <p:nvPr/>
        </p:nvSpPr>
        <p:spPr>
          <a:xfrm>
            <a:off x="1089428" y="1344843"/>
            <a:ext cx="9256254" cy="6555641"/>
          </a:xfrm>
          <a:prstGeom prst="rect">
            <a:avLst/>
          </a:prstGeom>
          <a:noFill/>
        </p:spPr>
        <p:txBody>
          <a:bodyPr wrap="square" numCol="2" rtlCol="0">
            <a:spAutoFit/>
          </a:bodyPr>
          <a:lstStyle/>
          <a:p>
            <a:pPr algn="ctr"/>
            <a:r>
              <a:rPr lang="es-MX" sz="1400" b="1" i="1" dirty="0">
                <a:latin typeface="Arial" panose="020B0604020202020204" pitchFamily="34" charset="0"/>
                <a:cs typeface="Arial" panose="020B0604020202020204" pitchFamily="34" charset="0"/>
              </a:rPr>
              <a:t>Te damos gracias Señor </a:t>
            </a:r>
          </a:p>
          <a:p>
            <a:pPr algn="ctr"/>
            <a:r>
              <a:rPr lang="es-MX" sz="1400" b="1" i="1" dirty="0">
                <a:latin typeface="Arial" panose="020B0604020202020204" pitchFamily="34" charset="0"/>
                <a:cs typeface="Arial" panose="020B0604020202020204" pitchFamily="34" charset="0"/>
              </a:rPr>
              <a:t>porque has querido hacer de las familias</a:t>
            </a:r>
          </a:p>
          <a:p>
            <a:pPr algn="ctr"/>
            <a:r>
              <a:rPr lang="es-MX" sz="1400" b="1" i="1" dirty="0">
                <a:latin typeface="Arial" panose="020B0604020202020204" pitchFamily="34" charset="0"/>
                <a:cs typeface="Arial" panose="020B0604020202020204" pitchFamily="34" charset="0"/>
              </a:rPr>
              <a:t> uno de los más grandes regalos</a:t>
            </a:r>
          </a:p>
          <a:p>
            <a:pPr algn="ctr"/>
            <a:r>
              <a:rPr lang="es-MX" sz="1400" b="1" i="1" dirty="0">
                <a:latin typeface="Arial" panose="020B0604020202020204" pitchFamily="34" charset="0"/>
                <a:cs typeface="Arial" panose="020B0604020202020204" pitchFamily="34" charset="0"/>
              </a:rPr>
              <a:t>para toda la humanidad</a:t>
            </a:r>
          </a:p>
          <a:p>
            <a:pPr algn="ctr"/>
            <a:r>
              <a:rPr lang="es-MX" sz="1400" b="1" i="1" dirty="0">
                <a:latin typeface="Arial" panose="020B0604020202020204" pitchFamily="34" charset="0"/>
                <a:cs typeface="Arial" panose="020B0604020202020204" pitchFamily="34" charset="0"/>
              </a:rPr>
              <a:t> y te has manifestado de un modo especial, </a:t>
            </a:r>
          </a:p>
          <a:p>
            <a:pPr algn="ctr"/>
            <a:r>
              <a:rPr lang="es-MX" sz="1400" b="1" i="1" dirty="0">
                <a:latin typeface="Arial" panose="020B0604020202020204" pitchFamily="34" charset="0"/>
                <a:cs typeface="Arial" panose="020B0604020202020204" pitchFamily="34" charset="0"/>
              </a:rPr>
              <a:t>en ellas y por medio de ellas, </a:t>
            </a:r>
          </a:p>
          <a:p>
            <a:pPr algn="ctr"/>
            <a:r>
              <a:rPr lang="es-MX" sz="1400" b="1" i="1" dirty="0">
                <a:latin typeface="Arial" panose="020B0604020202020204" pitchFamily="34" charset="0"/>
                <a:cs typeface="Arial" panose="020B0604020202020204" pitchFamily="34" charset="0"/>
              </a:rPr>
              <a:t>al pueblo mexicano.</a:t>
            </a:r>
          </a:p>
          <a:p>
            <a:pPr algn="ctr"/>
            <a:endParaRPr lang="es-MX" sz="1400" b="1" i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s-MX" sz="1400" b="1" i="1" dirty="0">
                <a:latin typeface="Arial" panose="020B0604020202020204" pitchFamily="34" charset="0"/>
                <a:cs typeface="Arial" panose="020B0604020202020204" pitchFamily="34" charset="0"/>
              </a:rPr>
              <a:t>Te damos gracias Señor</a:t>
            </a:r>
          </a:p>
          <a:p>
            <a:pPr algn="ctr"/>
            <a:r>
              <a:rPr lang="es-MX" sz="1400" b="1" i="1" dirty="0">
                <a:latin typeface="Arial" panose="020B0604020202020204" pitchFamily="34" charset="0"/>
                <a:cs typeface="Arial" panose="020B0604020202020204" pitchFamily="34" charset="0"/>
              </a:rPr>
              <a:t>porque haces de cada familia</a:t>
            </a:r>
          </a:p>
          <a:p>
            <a:pPr algn="ctr"/>
            <a:r>
              <a:rPr lang="es-MX" sz="1400" b="1" i="1" dirty="0">
                <a:latin typeface="Arial" panose="020B0604020202020204" pitchFamily="34" charset="0"/>
                <a:cs typeface="Arial" panose="020B0604020202020204" pitchFamily="34" charset="0"/>
              </a:rPr>
              <a:t>una pequeña Iglesia doméstica, comunidad de fe,</a:t>
            </a:r>
          </a:p>
          <a:p>
            <a:pPr algn="ctr"/>
            <a:r>
              <a:rPr lang="es-MX" sz="1400" b="1" i="1" dirty="0">
                <a:latin typeface="Arial" panose="020B0604020202020204" pitchFamily="34" charset="0"/>
                <a:cs typeface="Arial" panose="020B0604020202020204" pitchFamily="34" charset="0"/>
              </a:rPr>
              <a:t>una “Casita Sagrada”, en la que, </a:t>
            </a:r>
          </a:p>
          <a:p>
            <a:pPr algn="ctr"/>
            <a:r>
              <a:rPr lang="es-MX" sz="1400" b="1" i="1" dirty="0">
                <a:latin typeface="Arial" panose="020B0604020202020204" pitchFamily="34" charset="0"/>
                <a:cs typeface="Arial" panose="020B0604020202020204" pitchFamily="34" charset="0"/>
              </a:rPr>
              <a:t>del mismo modo que en María</a:t>
            </a:r>
          </a:p>
          <a:p>
            <a:pPr algn="ctr"/>
            <a:r>
              <a:rPr lang="es-MX" sz="1400" b="1" i="1" dirty="0">
                <a:latin typeface="Arial" panose="020B0604020202020204" pitchFamily="34" charset="0"/>
                <a:cs typeface="Arial" panose="020B0604020202020204" pitchFamily="34" charset="0"/>
              </a:rPr>
              <a:t>se haga realidad tu hijo Jesucristo, </a:t>
            </a:r>
          </a:p>
          <a:p>
            <a:pPr algn="ctr"/>
            <a:r>
              <a:rPr lang="es-MX" sz="1400" b="1" i="1" dirty="0">
                <a:latin typeface="Arial" panose="020B0604020202020204" pitchFamily="34" charset="0"/>
                <a:cs typeface="Arial" panose="020B0604020202020204" pitchFamily="34" charset="0"/>
              </a:rPr>
              <a:t>nuestro Salvador.</a:t>
            </a:r>
          </a:p>
          <a:p>
            <a:pPr algn="ctr"/>
            <a:endParaRPr lang="es-MX" sz="1400" b="1" i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s-MX" sz="1400" b="1" i="1" dirty="0">
                <a:latin typeface="Arial" panose="020B0604020202020204" pitchFamily="34" charset="0"/>
                <a:cs typeface="Arial" panose="020B0604020202020204" pitchFamily="34" charset="0"/>
              </a:rPr>
              <a:t>Te damos gracias Señor </a:t>
            </a:r>
          </a:p>
          <a:p>
            <a:pPr algn="ctr"/>
            <a:r>
              <a:rPr lang="es-MX" sz="1400" b="1" i="1" dirty="0">
                <a:latin typeface="Arial" panose="020B0604020202020204" pitchFamily="34" charset="0"/>
                <a:cs typeface="Arial" panose="020B0604020202020204" pitchFamily="34" charset="0"/>
              </a:rPr>
              <a:t>porque has puesto en cada una de nuestras familias </a:t>
            </a:r>
          </a:p>
          <a:p>
            <a:pPr algn="ctr"/>
            <a:r>
              <a:rPr lang="es-MX" sz="1400" b="1" i="1" dirty="0">
                <a:latin typeface="Arial" panose="020B0604020202020204" pitchFamily="34" charset="0"/>
                <a:cs typeface="Arial" panose="020B0604020202020204" pitchFamily="34" charset="0"/>
              </a:rPr>
              <a:t>la conciencia misionera y evangelizadora </a:t>
            </a:r>
          </a:p>
          <a:p>
            <a:pPr algn="ctr"/>
            <a:r>
              <a:rPr lang="es-MX" sz="1400" b="1" i="1" dirty="0">
                <a:latin typeface="Arial" panose="020B0604020202020204" pitchFamily="34" charset="0"/>
                <a:cs typeface="Arial" panose="020B0604020202020204" pitchFamily="34" charset="0"/>
              </a:rPr>
              <a:t>y la has llamado a ser signos de esperanza </a:t>
            </a:r>
          </a:p>
          <a:p>
            <a:pPr algn="ctr"/>
            <a:r>
              <a:rPr lang="es-MX" sz="1400" b="1" i="1" dirty="0">
                <a:latin typeface="Arial" panose="020B0604020202020204" pitchFamily="34" charset="0"/>
                <a:cs typeface="Arial" panose="020B0604020202020204" pitchFamily="34" charset="0"/>
              </a:rPr>
              <a:t>en medio de un mundo convulsionado </a:t>
            </a:r>
          </a:p>
          <a:p>
            <a:pPr algn="ctr"/>
            <a:r>
              <a:rPr lang="es-MX" sz="1400" b="1" i="1" dirty="0">
                <a:latin typeface="Arial" panose="020B0604020202020204" pitchFamily="34" charset="0"/>
                <a:cs typeface="Arial" panose="020B0604020202020204" pitchFamily="34" charset="0"/>
              </a:rPr>
              <a:t>que desdice su ser y su quehacer.</a:t>
            </a:r>
          </a:p>
          <a:p>
            <a:pPr algn="ctr"/>
            <a:endParaRPr lang="es-MX" sz="1200" b="1" i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s-MX" sz="1200" b="1" i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s-MX" sz="1200" b="1" i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s-MX" sz="1200" b="1" i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s-MX" sz="1200" b="1" i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s-MX" sz="1200" b="1" i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s-MX" sz="1200" b="1" i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s-MX" sz="1200" b="1" i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s-MX" sz="1200" b="1" i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s-MX" sz="1200" b="1" i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s-MX" sz="1400" b="1" i="1" dirty="0">
                <a:latin typeface="Arial" panose="020B0604020202020204" pitchFamily="34" charset="0"/>
                <a:cs typeface="Arial" panose="020B0604020202020204" pitchFamily="34" charset="0"/>
              </a:rPr>
              <a:t>Te damos gracias Señor </a:t>
            </a:r>
          </a:p>
          <a:p>
            <a:pPr algn="ctr"/>
            <a:r>
              <a:rPr lang="es-MX" sz="1400" b="1" i="1" dirty="0">
                <a:latin typeface="Arial" panose="020B0604020202020204" pitchFamily="34" charset="0"/>
                <a:cs typeface="Arial" panose="020B0604020202020204" pitchFamily="34" charset="0"/>
              </a:rPr>
              <a:t>porque has querido que cada familia </a:t>
            </a:r>
          </a:p>
          <a:p>
            <a:pPr algn="ctr"/>
            <a:r>
              <a:rPr lang="es-MX" sz="1400" b="1" i="1" dirty="0">
                <a:latin typeface="Arial" panose="020B0604020202020204" pitchFamily="34" charset="0"/>
                <a:cs typeface="Arial" panose="020B0604020202020204" pitchFamily="34" charset="0"/>
              </a:rPr>
              <a:t>llegue a ser un auténtico semillero de vocaciones, </a:t>
            </a:r>
          </a:p>
          <a:p>
            <a:pPr algn="ctr"/>
            <a:r>
              <a:rPr lang="es-MX" sz="1400" b="1" i="1" dirty="0">
                <a:latin typeface="Arial" panose="020B0604020202020204" pitchFamily="34" charset="0"/>
                <a:cs typeface="Arial" panose="020B0604020202020204" pitchFamily="34" charset="0"/>
              </a:rPr>
              <a:t>en el que cada uno de sus integrantes responda a Dios</a:t>
            </a:r>
          </a:p>
          <a:p>
            <a:pPr algn="ctr"/>
            <a:r>
              <a:rPr lang="es-MX" sz="1400" b="1" i="1" dirty="0">
                <a:latin typeface="Arial" panose="020B0604020202020204" pitchFamily="34" charset="0"/>
                <a:cs typeface="Arial" panose="020B0604020202020204" pitchFamily="34" charset="0"/>
              </a:rPr>
              <a:t> en una vocación específica</a:t>
            </a:r>
          </a:p>
          <a:p>
            <a:pPr algn="ctr"/>
            <a:r>
              <a:rPr lang="es-MX" sz="1400" b="1" i="1" dirty="0">
                <a:latin typeface="Arial" panose="020B0604020202020204" pitchFamily="34" charset="0"/>
                <a:cs typeface="Arial" panose="020B0604020202020204" pitchFamily="34" charset="0"/>
              </a:rPr>
              <a:t> y se transforme en esperanza de nuestra sociedad.  </a:t>
            </a:r>
          </a:p>
          <a:p>
            <a:pPr algn="ctr"/>
            <a:endParaRPr lang="es-MX" sz="1400" b="1" i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s-MX" sz="1400" b="1" i="1" dirty="0">
                <a:latin typeface="Arial" panose="020B0604020202020204" pitchFamily="34" charset="0"/>
                <a:cs typeface="Arial" panose="020B0604020202020204" pitchFamily="34" charset="0"/>
              </a:rPr>
              <a:t>Te damos gracias Señor </a:t>
            </a:r>
          </a:p>
          <a:p>
            <a:pPr algn="ctr"/>
            <a:r>
              <a:rPr lang="es-MX" sz="1400" b="1" i="1" dirty="0">
                <a:latin typeface="Arial" panose="020B0604020202020204" pitchFamily="34" charset="0"/>
                <a:cs typeface="Arial" panose="020B0604020202020204" pitchFamily="34" charset="0"/>
              </a:rPr>
              <a:t>porque llamas a las familias y a quienes las integran, a responder de manera comprometida y responsable a los desafíos y a las amenazas de los nuevos contextos en que con frecuencia se ven implicadas nuestras familias.</a:t>
            </a:r>
          </a:p>
          <a:p>
            <a:pPr algn="ctr"/>
            <a:endParaRPr lang="es-MX" sz="1400" b="1" i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s-MX" sz="1400" b="1" i="1" dirty="0">
                <a:latin typeface="Arial" panose="020B0604020202020204" pitchFamily="34" charset="0"/>
                <a:cs typeface="Arial" panose="020B0604020202020204" pitchFamily="34" charset="0"/>
              </a:rPr>
              <a:t>Gracias Señor por hacer de nuestras familias, un gran regalo para nuestra sociedad y la esperanza evangelizadora y transformadora de la Iglesia en México.</a:t>
            </a:r>
          </a:p>
          <a:p>
            <a:pPr algn="ctr"/>
            <a:endParaRPr lang="es-MX" sz="1400" b="1" i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s-MX" sz="1400" i="1" dirty="0">
                <a:latin typeface="Arial Black" panose="020B0A04020102020204" pitchFamily="34" charset="0"/>
                <a:cs typeface="Arial" panose="020B0604020202020204" pitchFamily="34" charset="0"/>
              </a:rPr>
              <a:t>Amén</a:t>
            </a:r>
          </a:p>
          <a:p>
            <a:pPr algn="ctr"/>
            <a:endParaRPr lang="es-MX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s-MX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s-MX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s-MX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333403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E8BE06D-D77F-19BF-46DA-7878701CB6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E2261D03-FEA4-A4D3-6C5A-B0E38D33C4E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6348" b="26855" l="1535" r="4066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0550" t="6140" r="62747" b="73076"/>
          <a:stretch/>
        </p:blipFill>
        <p:spPr>
          <a:xfrm>
            <a:off x="165363" y="47374"/>
            <a:ext cx="1398495" cy="1425389"/>
          </a:xfrm>
          <a:prstGeom prst="rect">
            <a:avLst/>
          </a:prstGeom>
          <a:effectLst>
            <a:glow rad="228600">
              <a:schemeClr val="bg1">
                <a:alpha val="40000"/>
              </a:schemeClr>
            </a:glow>
          </a:effectLst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155517E4-6D53-68A6-0A76-0955654C4A1C}"/>
              </a:ext>
            </a:extLst>
          </p:cNvPr>
          <p:cNvSpPr txBox="1"/>
          <p:nvPr/>
        </p:nvSpPr>
        <p:spPr>
          <a:xfrm>
            <a:off x="0" y="6240640"/>
            <a:ext cx="288322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sz="1200" b="1" dirty="0"/>
              <a:t>PROVINCIA ECLESIÁSTICA DE MORELIA</a:t>
            </a: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C3A81EFE-5503-58ED-1578-421D5BC187C7}"/>
              </a:ext>
            </a:extLst>
          </p:cNvPr>
          <p:cNvSpPr txBox="1"/>
          <p:nvPr/>
        </p:nvSpPr>
        <p:spPr>
          <a:xfrm>
            <a:off x="245541" y="6438888"/>
            <a:ext cx="2201244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sz="1100" dirty="0"/>
              <a:t>Diócesis de Apatzingán, Morelia</a:t>
            </a:r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08F63329-D3AC-A627-74A4-9F4D8687A63C}"/>
              </a:ext>
            </a:extLst>
          </p:cNvPr>
          <p:cNvSpPr txBox="1"/>
          <p:nvPr/>
        </p:nvSpPr>
        <p:spPr>
          <a:xfrm>
            <a:off x="-24943" y="6596390"/>
            <a:ext cx="3177473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sz="1100" dirty="0"/>
              <a:t>Ciudad Lázaro Cárdenas, Tacámbaro y Zamora</a:t>
            </a:r>
          </a:p>
        </p:txBody>
      </p:sp>
      <p:sp>
        <p:nvSpPr>
          <p:cNvPr id="15" name="CuadroTexto 14">
            <a:extLst>
              <a:ext uri="{FF2B5EF4-FFF2-40B4-BE49-F238E27FC236}">
                <a16:creationId xmlns:a16="http://schemas.microsoft.com/office/drawing/2014/main" id="{8B2C0961-10B4-B22D-192E-591AA2DA614A}"/>
              </a:ext>
            </a:extLst>
          </p:cNvPr>
          <p:cNvSpPr txBox="1"/>
          <p:nvPr/>
        </p:nvSpPr>
        <p:spPr>
          <a:xfrm>
            <a:off x="1331443" y="0"/>
            <a:ext cx="831899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4400" dirty="0"/>
              <a:t>Celebración</a:t>
            </a:r>
          </a:p>
        </p:txBody>
      </p:sp>
      <p:sp>
        <p:nvSpPr>
          <p:cNvPr id="2" name="Rectángulo 1">
            <a:extLst>
              <a:ext uri="{FF2B5EF4-FFF2-40B4-BE49-F238E27FC236}">
                <a16:creationId xmlns:a16="http://schemas.microsoft.com/office/drawing/2014/main" id="{DFDDAF7B-8463-A3B5-A8B4-636F9BB73353}"/>
              </a:ext>
            </a:extLst>
          </p:cNvPr>
          <p:cNvSpPr/>
          <p:nvPr/>
        </p:nvSpPr>
        <p:spPr>
          <a:xfrm>
            <a:off x="10754272" y="1787042"/>
            <a:ext cx="1513983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" sz="1100" b="1" dirty="0">
                <a:ln w="0"/>
                <a:solidFill>
                  <a:srgbClr val="FFFF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“Familia pequeña Iglesia, Don de Dios y esperanza de la Iglesia en México”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8818C2D1-8DA5-9C37-BDB6-DD16CEFDC65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830529" y="0"/>
            <a:ext cx="1361471" cy="1800887"/>
          </a:xfrm>
          <a:prstGeom prst="rect">
            <a:avLst/>
          </a:prstGeom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A4ED15E2-6863-BA46-E048-087BCF681286}"/>
              </a:ext>
            </a:extLst>
          </p:cNvPr>
          <p:cNvSpPr txBox="1"/>
          <p:nvPr/>
        </p:nvSpPr>
        <p:spPr>
          <a:xfrm>
            <a:off x="1563857" y="1774972"/>
            <a:ext cx="80865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3200" b="1" dirty="0"/>
              <a:t>¡Muchas gracias por sus atenciones!</a:t>
            </a:r>
          </a:p>
        </p:txBody>
      </p:sp>
      <p:pic>
        <p:nvPicPr>
          <p:cNvPr id="1028" name="Picture 4" descr="CódigoGuadalupe2031 | La casita sagrada - YouTube">
            <a:extLst>
              <a:ext uri="{FF2B5EF4-FFF2-40B4-BE49-F238E27FC236}">
                <a16:creationId xmlns:a16="http://schemas.microsoft.com/office/drawing/2014/main" id="{2F241BF2-69A1-C043-2FC9-8460DC0D096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2819"/>
          <a:stretch>
            <a:fillRect/>
          </a:stretch>
        </p:blipFill>
        <p:spPr bwMode="auto">
          <a:xfrm>
            <a:off x="2357013" y="2438498"/>
            <a:ext cx="6500267" cy="35015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786173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3866DEAF-7309-6D38-A270-CC8244D9C2E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6348" b="26855" l="1535" r="4066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0550" t="6140" r="62747" b="73076"/>
          <a:stretch/>
        </p:blipFill>
        <p:spPr>
          <a:xfrm>
            <a:off x="165363" y="47374"/>
            <a:ext cx="1398495" cy="1425389"/>
          </a:xfrm>
          <a:prstGeom prst="rect">
            <a:avLst/>
          </a:prstGeom>
          <a:effectLst>
            <a:glow rad="228600">
              <a:schemeClr val="bg1">
                <a:alpha val="40000"/>
              </a:schemeClr>
            </a:glow>
          </a:effectLst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C714C03D-5CDA-BF78-DA27-29E333B2521E}"/>
              </a:ext>
            </a:extLst>
          </p:cNvPr>
          <p:cNvSpPr txBox="1"/>
          <p:nvPr/>
        </p:nvSpPr>
        <p:spPr>
          <a:xfrm>
            <a:off x="0" y="6240640"/>
            <a:ext cx="288322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sz="1200" b="1" dirty="0"/>
              <a:t>PROVINCIA ECLESIÁSTICA DE MORELIA</a:t>
            </a: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9718C4B0-4D4E-F82C-D43B-8485B2A8F70B}"/>
              </a:ext>
            </a:extLst>
          </p:cNvPr>
          <p:cNvSpPr txBox="1"/>
          <p:nvPr/>
        </p:nvSpPr>
        <p:spPr>
          <a:xfrm>
            <a:off x="245541" y="6438888"/>
            <a:ext cx="2201244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sz="1100" dirty="0"/>
              <a:t>Diócesis de Apatzingán, Morelia</a:t>
            </a:r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7F0B6FC5-CBC3-3BF2-E590-833D058C2CA3}"/>
              </a:ext>
            </a:extLst>
          </p:cNvPr>
          <p:cNvSpPr txBox="1"/>
          <p:nvPr/>
        </p:nvSpPr>
        <p:spPr>
          <a:xfrm>
            <a:off x="-24943" y="6615640"/>
            <a:ext cx="3177473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sz="1100" dirty="0"/>
              <a:t>Ciudad Lázaro Cárdenas, Tacámbaro y Zamora</a:t>
            </a:r>
          </a:p>
        </p:txBody>
      </p:sp>
      <p:sp>
        <p:nvSpPr>
          <p:cNvPr id="15" name="CuadroTexto 14">
            <a:extLst>
              <a:ext uri="{FF2B5EF4-FFF2-40B4-BE49-F238E27FC236}">
                <a16:creationId xmlns:a16="http://schemas.microsoft.com/office/drawing/2014/main" id="{F25D52DA-C527-E1E4-4E74-37FB1853C5E9}"/>
              </a:ext>
            </a:extLst>
          </p:cNvPr>
          <p:cNvSpPr txBox="1"/>
          <p:nvPr/>
        </p:nvSpPr>
        <p:spPr>
          <a:xfrm>
            <a:off x="1331443" y="0"/>
            <a:ext cx="850867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4400" dirty="0"/>
              <a:t>Objetivo</a:t>
            </a:r>
          </a:p>
        </p:txBody>
      </p:sp>
      <p:sp>
        <p:nvSpPr>
          <p:cNvPr id="2" name="Rectángulo 1">
            <a:extLst>
              <a:ext uri="{FF2B5EF4-FFF2-40B4-BE49-F238E27FC236}">
                <a16:creationId xmlns:a16="http://schemas.microsoft.com/office/drawing/2014/main" id="{D2A901C8-DC1F-4F43-E2A0-E1FEE447424D}"/>
              </a:ext>
            </a:extLst>
          </p:cNvPr>
          <p:cNvSpPr/>
          <p:nvPr/>
        </p:nvSpPr>
        <p:spPr>
          <a:xfrm>
            <a:off x="10754272" y="1787042"/>
            <a:ext cx="1513983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" sz="1100" b="1" dirty="0">
                <a:ln w="0"/>
                <a:solidFill>
                  <a:srgbClr val="FFFF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“Familia pequeña Iglesia, Don de Dios y esperanza de la Iglesia en México”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BBD564A6-52FE-EB79-B992-AFBA0676F16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830529" y="0"/>
            <a:ext cx="1361471" cy="1800887"/>
          </a:xfrm>
          <a:prstGeom prst="rect">
            <a:avLst/>
          </a:prstGeom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D887F779-51EC-D86E-9AAD-98BD0C49AA61}"/>
              </a:ext>
            </a:extLst>
          </p:cNvPr>
          <p:cNvSpPr txBox="1"/>
          <p:nvPr/>
        </p:nvSpPr>
        <p:spPr>
          <a:xfrm>
            <a:off x="1220675" y="1472763"/>
            <a:ext cx="8730208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MX" sz="2400" b="1" dirty="0"/>
              <a:t>Propiciar la reflexión sobre la misión que la familia tiene como pequeña Iglesia mediante el estudio de la Palabra de Dios y de la Doctrina de la Iglesia, a fin de que las familias y cada uno de sus integrantes asuman la responsabilidad de construir la “Casita sagrada”, que habita la Virgen María, que nos consuela y su hijo, Jesucristo, a quien adoramos.</a:t>
            </a:r>
            <a:endParaRPr lang="es-MX" dirty="0"/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8C75696C-AFD7-8325-FBF4-07289BF7C90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837473B0-CC2E-450A-ABE3-18F120FF3D39}">
                <a1611:picAttrSrcUrl xmlns:a1611="http://schemas.microsoft.com/office/drawing/2016/11/main" r:id="rId6"/>
              </a:ext>
            </a:extLst>
          </a:blip>
          <a:stretch>
            <a:fillRect/>
          </a:stretch>
        </p:blipFill>
        <p:spPr>
          <a:xfrm>
            <a:off x="5758376" y="3779874"/>
            <a:ext cx="2647188" cy="30781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16637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3866DEAF-7309-6D38-A270-CC8244D9C2E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6348" b="26855" l="1535" r="4066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0550" t="6140" r="62747" b="73076"/>
          <a:stretch/>
        </p:blipFill>
        <p:spPr>
          <a:xfrm>
            <a:off x="165363" y="47374"/>
            <a:ext cx="1398495" cy="1425389"/>
          </a:xfrm>
          <a:prstGeom prst="rect">
            <a:avLst/>
          </a:prstGeom>
          <a:effectLst>
            <a:glow rad="228600">
              <a:schemeClr val="bg1">
                <a:alpha val="40000"/>
              </a:schemeClr>
            </a:glow>
          </a:effectLst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C714C03D-5CDA-BF78-DA27-29E333B2521E}"/>
              </a:ext>
            </a:extLst>
          </p:cNvPr>
          <p:cNvSpPr txBox="1"/>
          <p:nvPr/>
        </p:nvSpPr>
        <p:spPr>
          <a:xfrm>
            <a:off x="0" y="6240640"/>
            <a:ext cx="288322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sz="1200" b="1" dirty="0"/>
              <a:t>PROVINCIA ECLESIÁSTICA DE MORELIA</a:t>
            </a: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9718C4B0-4D4E-F82C-D43B-8485B2A8F70B}"/>
              </a:ext>
            </a:extLst>
          </p:cNvPr>
          <p:cNvSpPr txBox="1"/>
          <p:nvPr/>
        </p:nvSpPr>
        <p:spPr>
          <a:xfrm>
            <a:off x="245541" y="6438888"/>
            <a:ext cx="2201244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sz="1100" dirty="0"/>
              <a:t>Diócesis de Apatzingán, Morelia</a:t>
            </a:r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7F0B6FC5-CBC3-3BF2-E590-833D058C2CA3}"/>
              </a:ext>
            </a:extLst>
          </p:cNvPr>
          <p:cNvSpPr txBox="1"/>
          <p:nvPr/>
        </p:nvSpPr>
        <p:spPr>
          <a:xfrm>
            <a:off x="-24943" y="6596390"/>
            <a:ext cx="3177473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sz="1100" dirty="0"/>
              <a:t>Ciudad Lázaro Cárdenas, Tacámbaro y Zamora</a:t>
            </a:r>
          </a:p>
        </p:txBody>
      </p:sp>
      <p:sp>
        <p:nvSpPr>
          <p:cNvPr id="15" name="CuadroTexto 14">
            <a:extLst>
              <a:ext uri="{FF2B5EF4-FFF2-40B4-BE49-F238E27FC236}">
                <a16:creationId xmlns:a16="http://schemas.microsoft.com/office/drawing/2014/main" id="{F25D52DA-C527-E1E4-4E74-37FB1853C5E9}"/>
              </a:ext>
            </a:extLst>
          </p:cNvPr>
          <p:cNvSpPr txBox="1"/>
          <p:nvPr/>
        </p:nvSpPr>
        <p:spPr>
          <a:xfrm>
            <a:off x="1331443" y="0"/>
            <a:ext cx="850867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4400" dirty="0"/>
              <a:t>Lema</a:t>
            </a: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59D13B6A-7719-83D3-AC7A-512C8BE43E03}"/>
              </a:ext>
            </a:extLst>
          </p:cNvPr>
          <p:cNvSpPr txBox="1"/>
          <p:nvPr/>
        </p:nvSpPr>
        <p:spPr>
          <a:xfrm>
            <a:off x="1441612" y="3140693"/>
            <a:ext cx="850867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4400" dirty="0"/>
              <a:t>Signo</a:t>
            </a:r>
          </a:p>
        </p:txBody>
      </p:sp>
      <p:sp>
        <p:nvSpPr>
          <p:cNvPr id="5" name="Rectángulo 4">
            <a:extLst>
              <a:ext uri="{FF2B5EF4-FFF2-40B4-BE49-F238E27FC236}">
                <a16:creationId xmlns:a16="http://schemas.microsoft.com/office/drawing/2014/main" id="{85042CB7-1050-B09E-CABD-31C0C2605564}"/>
              </a:ext>
            </a:extLst>
          </p:cNvPr>
          <p:cNvSpPr/>
          <p:nvPr/>
        </p:nvSpPr>
        <p:spPr>
          <a:xfrm>
            <a:off x="10754272" y="1787042"/>
            <a:ext cx="1513983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" sz="1100" b="1" dirty="0">
                <a:ln w="0"/>
                <a:solidFill>
                  <a:srgbClr val="FFFF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“Familia pequeña Iglesia, Don de Dios y esperanza de la Iglesia en México”</a:t>
            </a:r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031C0570-130B-BFB7-2626-BBA0AA957BB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830529" y="0"/>
            <a:ext cx="1361471" cy="1800887"/>
          </a:xfrm>
          <a:prstGeom prst="rect">
            <a:avLst/>
          </a:prstGeom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71A74A61-10E1-E935-C0F6-56D4B37D7267}"/>
              </a:ext>
            </a:extLst>
          </p:cNvPr>
          <p:cNvSpPr txBox="1"/>
          <p:nvPr/>
        </p:nvSpPr>
        <p:spPr>
          <a:xfrm>
            <a:off x="1588357" y="800448"/>
            <a:ext cx="6383547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MX" sz="2800" b="1" dirty="0"/>
              <a:t>“Quiero que aquí se me construya una casa donde yo pueda consolar a mi pueblo y mi hijo sea adorado” </a:t>
            </a:r>
            <a:r>
              <a:rPr lang="es-MX" sz="2800" b="1" dirty="0" err="1"/>
              <a:t>Nican</a:t>
            </a:r>
            <a:r>
              <a:rPr lang="es-MX" sz="2800" b="1" dirty="0"/>
              <a:t> </a:t>
            </a:r>
            <a:r>
              <a:rPr lang="es-MX" sz="2800" b="1" dirty="0" err="1"/>
              <a:t>Mopohua</a:t>
            </a:r>
            <a:r>
              <a:rPr lang="es-MX" sz="2800" b="1" dirty="0"/>
              <a:t> No. 26</a:t>
            </a:r>
          </a:p>
        </p:txBody>
      </p:sp>
      <p:pic>
        <p:nvPicPr>
          <p:cNvPr id="12" name="Imagen 11">
            <a:extLst>
              <a:ext uri="{FF2B5EF4-FFF2-40B4-BE49-F238E27FC236}">
                <a16:creationId xmlns:a16="http://schemas.microsoft.com/office/drawing/2014/main" id="{5F2A6E5D-20D8-00EB-7E07-727BB9549AE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837473B0-CC2E-450A-ABE3-18F120FF3D39}">
                <a1611:picAttrSrcUrl xmlns:a1611="http://schemas.microsoft.com/office/drawing/2016/11/main" r:id="rId6"/>
              </a:ext>
            </a:extLst>
          </a:blip>
          <a:stretch>
            <a:fillRect/>
          </a:stretch>
        </p:blipFill>
        <p:spPr>
          <a:xfrm>
            <a:off x="6977574" y="2685179"/>
            <a:ext cx="3612213" cy="4172821"/>
          </a:xfrm>
          <a:prstGeom prst="rect">
            <a:avLst/>
          </a:prstGeom>
        </p:spPr>
      </p:pic>
      <p:sp>
        <p:nvSpPr>
          <p:cNvPr id="14" name="CuadroTexto 13">
            <a:extLst>
              <a:ext uri="{FF2B5EF4-FFF2-40B4-BE49-F238E27FC236}">
                <a16:creationId xmlns:a16="http://schemas.microsoft.com/office/drawing/2014/main" id="{CD46DEAF-5116-8977-2751-C72B2CD6F8EC}"/>
              </a:ext>
            </a:extLst>
          </p:cNvPr>
          <p:cNvSpPr txBox="1"/>
          <p:nvPr/>
        </p:nvSpPr>
        <p:spPr>
          <a:xfrm>
            <a:off x="7147257" y="6858000"/>
            <a:ext cx="5043041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900">
                <a:hlinkClick r:id="rId6" tooltip="https://www.flickr.com/photos/vazquez100/4041473368"/>
              </a:rPr>
              <a:t>Esta foto</a:t>
            </a:r>
            <a:r>
              <a:rPr lang="es-MX" sz="900"/>
              <a:t> de Autor desconocido está bajo licencia </a:t>
            </a:r>
            <a:r>
              <a:rPr lang="es-MX" sz="900">
                <a:hlinkClick r:id="rId7" tooltip="https://creativecommons.org/licenses/by-sa/3.0/"/>
              </a:rPr>
              <a:t>CC BY-SA</a:t>
            </a:r>
            <a:endParaRPr lang="es-MX" sz="900"/>
          </a:p>
        </p:txBody>
      </p:sp>
      <p:sp>
        <p:nvSpPr>
          <p:cNvPr id="16" name="CuadroTexto 15">
            <a:extLst>
              <a:ext uri="{FF2B5EF4-FFF2-40B4-BE49-F238E27FC236}">
                <a16:creationId xmlns:a16="http://schemas.microsoft.com/office/drawing/2014/main" id="{6DB9BD88-4C42-006E-DE6E-8E7A3248FF42}"/>
              </a:ext>
            </a:extLst>
          </p:cNvPr>
          <p:cNvSpPr txBox="1"/>
          <p:nvPr/>
        </p:nvSpPr>
        <p:spPr>
          <a:xfrm flipH="1">
            <a:off x="1967353" y="4381754"/>
            <a:ext cx="456265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3200" b="1" dirty="0"/>
              <a:t>Virgen de Guadalupe</a:t>
            </a:r>
          </a:p>
        </p:txBody>
      </p:sp>
    </p:spTree>
    <p:extLst>
      <p:ext uri="{BB962C8B-B14F-4D97-AF65-F5344CB8AC3E}">
        <p14:creationId xmlns:p14="http://schemas.microsoft.com/office/powerpoint/2010/main" val="27593688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9B73CA9-D4B5-EEB6-4764-58512438FDF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FA405888-8C64-FA28-5727-055422DCF80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6348" b="26855" l="1535" r="4066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0550" t="6140" r="62747" b="73076"/>
          <a:stretch/>
        </p:blipFill>
        <p:spPr>
          <a:xfrm>
            <a:off x="165363" y="47374"/>
            <a:ext cx="1398495" cy="1425389"/>
          </a:xfrm>
          <a:prstGeom prst="rect">
            <a:avLst/>
          </a:prstGeom>
          <a:effectLst>
            <a:glow rad="228600">
              <a:schemeClr val="bg1">
                <a:alpha val="40000"/>
              </a:schemeClr>
            </a:glow>
          </a:effectLst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2627EDB9-8029-814B-5BDB-D16FFA5113A8}"/>
              </a:ext>
            </a:extLst>
          </p:cNvPr>
          <p:cNvSpPr txBox="1"/>
          <p:nvPr/>
        </p:nvSpPr>
        <p:spPr>
          <a:xfrm>
            <a:off x="0" y="6240640"/>
            <a:ext cx="288322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sz="1200" b="1" dirty="0"/>
              <a:t>PROVINCIA ECLESIÁSTICA DE MORELIA</a:t>
            </a: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5D5A12F6-C8F4-9E0B-0B9F-D57669DC0D96}"/>
              </a:ext>
            </a:extLst>
          </p:cNvPr>
          <p:cNvSpPr txBox="1"/>
          <p:nvPr/>
        </p:nvSpPr>
        <p:spPr>
          <a:xfrm>
            <a:off x="245541" y="6438888"/>
            <a:ext cx="2201244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sz="1100" dirty="0"/>
              <a:t>Diócesis de Apatzingán, Morelia</a:t>
            </a:r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E542C0C6-DB2E-4A26-8D0F-18080F7EE30D}"/>
              </a:ext>
            </a:extLst>
          </p:cNvPr>
          <p:cNvSpPr txBox="1"/>
          <p:nvPr/>
        </p:nvSpPr>
        <p:spPr>
          <a:xfrm>
            <a:off x="-24943" y="6615640"/>
            <a:ext cx="3177473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sz="1100" dirty="0"/>
              <a:t>Ciudad Lázaro Cárdenas, Tacámbaro y Zamora</a:t>
            </a:r>
          </a:p>
        </p:txBody>
      </p:sp>
      <p:sp>
        <p:nvSpPr>
          <p:cNvPr id="15" name="CuadroTexto 14">
            <a:extLst>
              <a:ext uri="{FF2B5EF4-FFF2-40B4-BE49-F238E27FC236}">
                <a16:creationId xmlns:a16="http://schemas.microsoft.com/office/drawing/2014/main" id="{3AEF4A68-720E-A249-7B31-C77BC40ECDD4}"/>
              </a:ext>
            </a:extLst>
          </p:cNvPr>
          <p:cNvSpPr txBox="1"/>
          <p:nvPr/>
        </p:nvSpPr>
        <p:spPr>
          <a:xfrm>
            <a:off x="1331443" y="0"/>
            <a:ext cx="850867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4400" dirty="0"/>
              <a:t>Justificación</a:t>
            </a:r>
          </a:p>
        </p:txBody>
      </p:sp>
      <p:sp>
        <p:nvSpPr>
          <p:cNvPr id="2" name="Rectángulo 1">
            <a:extLst>
              <a:ext uri="{FF2B5EF4-FFF2-40B4-BE49-F238E27FC236}">
                <a16:creationId xmlns:a16="http://schemas.microsoft.com/office/drawing/2014/main" id="{1B420457-108A-7BE2-4650-4C39A3614F9C}"/>
              </a:ext>
            </a:extLst>
          </p:cNvPr>
          <p:cNvSpPr/>
          <p:nvPr/>
        </p:nvSpPr>
        <p:spPr>
          <a:xfrm>
            <a:off x="10754272" y="1787042"/>
            <a:ext cx="1513983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" sz="1100" b="1" dirty="0">
                <a:ln w="0"/>
                <a:solidFill>
                  <a:srgbClr val="FFFF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“Familia pequeña Iglesia, Don de Dios y esperanza de la Iglesia en México”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9AF7AFD7-43D1-412B-E78C-58A7CBF7B4E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830529" y="0"/>
            <a:ext cx="1361471" cy="1800887"/>
          </a:xfrm>
          <a:prstGeom prst="rect">
            <a:avLst/>
          </a:prstGeom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5A491ED8-F963-86DB-3D48-1211B3D28D6A}"/>
              </a:ext>
            </a:extLst>
          </p:cNvPr>
          <p:cNvSpPr txBox="1"/>
          <p:nvPr/>
        </p:nvSpPr>
        <p:spPr>
          <a:xfrm>
            <a:off x="1441612" y="1114240"/>
            <a:ext cx="7983742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MX" sz="2400" b="1" dirty="0"/>
              <a:t>Después de haber contemplado en la primera catequesis a la familia como uno de los más grandes regalos que Dios ha permitido que se preserven en nuestro pueblo mexicano, nos proponemos ahora hacer un acercamiento a la familia, que es considerada como pequeña Iglesia, y que está llamada a ser y a construir la Casita sagrada en la que vive Cristo nuestro Redentor.</a:t>
            </a:r>
            <a:endParaRPr lang="es-MX" dirty="0"/>
          </a:p>
        </p:txBody>
      </p:sp>
      <p:pic>
        <p:nvPicPr>
          <p:cNvPr id="1026" name="Picture 2" descr="Construyendo la Casita Sagrada | Monterrey">
            <a:extLst>
              <a:ext uri="{FF2B5EF4-FFF2-40B4-BE49-F238E27FC236}">
                <a16:creationId xmlns:a16="http://schemas.microsoft.com/office/drawing/2014/main" id="{7C07BCF7-7F25-1284-6CDC-743069EE21F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19974" y="4071132"/>
            <a:ext cx="3314479" cy="27868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767230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n 8">
            <a:extLst>
              <a:ext uri="{FF2B5EF4-FFF2-40B4-BE49-F238E27FC236}">
                <a16:creationId xmlns:a16="http://schemas.microsoft.com/office/drawing/2014/main" id="{273E9E1F-31A5-B42A-2D90-BAE944C34DDA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50000"/>
            <a:extLs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1969477" y="1446551"/>
            <a:ext cx="7558836" cy="4762518"/>
          </a:xfrm>
          <a:prstGeom prst="rect">
            <a:avLst/>
          </a:prstGeom>
        </p:spPr>
      </p:pic>
      <p:sp>
        <p:nvSpPr>
          <p:cNvPr id="10" name="CuadroTexto 9">
            <a:extLst>
              <a:ext uri="{FF2B5EF4-FFF2-40B4-BE49-F238E27FC236}">
                <a16:creationId xmlns:a16="http://schemas.microsoft.com/office/drawing/2014/main" id="{F08945E0-4AA3-A955-6E1E-F67D0C18A626}"/>
              </a:ext>
            </a:extLst>
          </p:cNvPr>
          <p:cNvSpPr txBox="1"/>
          <p:nvPr/>
        </p:nvSpPr>
        <p:spPr>
          <a:xfrm>
            <a:off x="1219200" y="6681787"/>
            <a:ext cx="8309113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900">
                <a:hlinkClick r:id="rId3" tooltip="https://www.flickr.com/photos/34561073@N00/2099447856/"/>
              </a:rPr>
              <a:t>Esta foto</a:t>
            </a:r>
            <a:r>
              <a:rPr lang="es-MX" sz="900"/>
              <a:t> de Autor desconocido está bajo licencia </a:t>
            </a:r>
            <a:r>
              <a:rPr lang="es-MX" sz="900">
                <a:hlinkClick r:id="rId4" tooltip="https://creativecommons.org/licenses/by-nd/3.0/"/>
              </a:rPr>
              <a:t>CC BY-ND</a:t>
            </a:r>
            <a:endParaRPr lang="es-MX" sz="900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3866DEAF-7309-6D38-A270-CC8244D9C2E3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6348" b="26855" l="1535" r="4066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0550" t="6140" r="62747" b="73076"/>
          <a:stretch/>
        </p:blipFill>
        <p:spPr>
          <a:xfrm>
            <a:off x="165363" y="47374"/>
            <a:ext cx="1398495" cy="1425389"/>
          </a:xfrm>
          <a:prstGeom prst="rect">
            <a:avLst/>
          </a:prstGeom>
          <a:effectLst>
            <a:glow rad="228600">
              <a:schemeClr val="bg1">
                <a:alpha val="40000"/>
              </a:schemeClr>
            </a:glow>
          </a:effectLst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C714C03D-5CDA-BF78-DA27-29E333B2521E}"/>
              </a:ext>
            </a:extLst>
          </p:cNvPr>
          <p:cNvSpPr txBox="1"/>
          <p:nvPr/>
        </p:nvSpPr>
        <p:spPr>
          <a:xfrm>
            <a:off x="0" y="6240640"/>
            <a:ext cx="288322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sz="1200" b="1" dirty="0"/>
              <a:t>PROVINCIA ECLESIÁSTICA DE MORELIA</a:t>
            </a: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9718C4B0-4D4E-F82C-D43B-8485B2A8F70B}"/>
              </a:ext>
            </a:extLst>
          </p:cNvPr>
          <p:cNvSpPr txBox="1"/>
          <p:nvPr/>
        </p:nvSpPr>
        <p:spPr>
          <a:xfrm>
            <a:off x="245541" y="6438888"/>
            <a:ext cx="2201244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sz="1100" dirty="0"/>
              <a:t>Diócesis de Apatzingán, Morelia</a:t>
            </a:r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7F0B6FC5-CBC3-3BF2-E590-833D058C2CA3}"/>
              </a:ext>
            </a:extLst>
          </p:cNvPr>
          <p:cNvSpPr txBox="1"/>
          <p:nvPr/>
        </p:nvSpPr>
        <p:spPr>
          <a:xfrm>
            <a:off x="-24943" y="6596390"/>
            <a:ext cx="3177473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sz="1100" dirty="0"/>
              <a:t>Ciudad Lázaro Cárdenas, Tacámbaro y Zamora</a:t>
            </a:r>
          </a:p>
        </p:txBody>
      </p:sp>
      <p:sp>
        <p:nvSpPr>
          <p:cNvPr id="15" name="CuadroTexto 14">
            <a:extLst>
              <a:ext uri="{FF2B5EF4-FFF2-40B4-BE49-F238E27FC236}">
                <a16:creationId xmlns:a16="http://schemas.microsoft.com/office/drawing/2014/main" id="{F25D52DA-C527-E1E4-4E74-37FB1853C5E9}"/>
              </a:ext>
            </a:extLst>
          </p:cNvPr>
          <p:cNvSpPr txBox="1"/>
          <p:nvPr/>
        </p:nvSpPr>
        <p:spPr>
          <a:xfrm>
            <a:off x="1331443" y="0"/>
            <a:ext cx="8508672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4400" dirty="0"/>
              <a:t>Analizamos la realidad de la vida de nuestras familias</a:t>
            </a:r>
          </a:p>
        </p:txBody>
      </p:sp>
      <p:sp>
        <p:nvSpPr>
          <p:cNvPr id="2" name="Rectángulo 1">
            <a:extLst>
              <a:ext uri="{FF2B5EF4-FFF2-40B4-BE49-F238E27FC236}">
                <a16:creationId xmlns:a16="http://schemas.microsoft.com/office/drawing/2014/main" id="{7C7A9446-7DA9-1FDD-35A3-A7A36FECDD67}"/>
              </a:ext>
            </a:extLst>
          </p:cNvPr>
          <p:cNvSpPr/>
          <p:nvPr/>
        </p:nvSpPr>
        <p:spPr>
          <a:xfrm>
            <a:off x="10754272" y="1787042"/>
            <a:ext cx="1513983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" sz="1100" b="1" dirty="0">
                <a:ln w="0"/>
                <a:solidFill>
                  <a:srgbClr val="FFFF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“Familia pequeña Iglesia, Don de Dios y esperanza de la Iglesia en México”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D0168C59-7E13-A686-D6BF-5BDAE8E3951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830529" y="0"/>
            <a:ext cx="1361471" cy="1800887"/>
          </a:xfrm>
          <a:prstGeom prst="rect">
            <a:avLst/>
          </a:prstGeom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FD813CAC-2267-3B0F-A610-83C9212739B4}"/>
              </a:ext>
            </a:extLst>
          </p:cNvPr>
          <p:cNvSpPr txBox="1"/>
          <p:nvPr/>
        </p:nvSpPr>
        <p:spPr>
          <a:xfrm>
            <a:off x="2125378" y="1833871"/>
            <a:ext cx="7558836" cy="52322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800" b="1" dirty="0"/>
              <a:t>Anécdota familiar:</a:t>
            </a:r>
          </a:p>
          <a:p>
            <a:endParaRPr lang="es-MX" sz="2800" b="1" dirty="0"/>
          </a:p>
          <a:p>
            <a:r>
              <a:rPr lang="es-MX" sz="2800" b="1" dirty="0"/>
              <a:t>Andrés y Clara se conocieron en un retiro para jóvenes…</a:t>
            </a:r>
          </a:p>
          <a:p>
            <a:endParaRPr lang="es-MX" sz="2400" dirty="0"/>
          </a:p>
          <a:p>
            <a:endParaRPr lang="es-MX" sz="2400" dirty="0"/>
          </a:p>
          <a:p>
            <a:endParaRPr lang="es-MX" sz="2400" dirty="0"/>
          </a:p>
          <a:p>
            <a:endParaRPr lang="es-MX" sz="2400" dirty="0"/>
          </a:p>
          <a:p>
            <a:endParaRPr lang="es-MX" dirty="0"/>
          </a:p>
          <a:p>
            <a:endParaRPr lang="es-MX" dirty="0"/>
          </a:p>
          <a:p>
            <a:endParaRPr lang="es-MX" dirty="0"/>
          </a:p>
          <a:p>
            <a:endParaRPr lang="es-MX" dirty="0"/>
          </a:p>
          <a:p>
            <a:endParaRPr lang="es-MX" dirty="0"/>
          </a:p>
          <a:p>
            <a:endParaRPr lang="es-MX" dirty="0"/>
          </a:p>
          <a:p>
            <a:endParaRPr lang="es-MX" dirty="0"/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98110EB5-25D1-40EC-5546-A39F0CFB7AEB}"/>
              </a:ext>
            </a:extLst>
          </p:cNvPr>
          <p:cNvSpPr txBox="1"/>
          <p:nvPr/>
        </p:nvSpPr>
        <p:spPr>
          <a:xfrm>
            <a:off x="3345563" y="4900801"/>
            <a:ext cx="6182750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s-MX" sz="2800" b="1" dirty="0"/>
              <a:t>Andrés: Mucho ayudaría que nuestros compadres –Toño y Tere- vean…</a:t>
            </a:r>
          </a:p>
        </p:txBody>
      </p:sp>
    </p:spTree>
    <p:extLst>
      <p:ext uri="{BB962C8B-B14F-4D97-AF65-F5344CB8AC3E}">
        <p14:creationId xmlns:p14="http://schemas.microsoft.com/office/powerpoint/2010/main" val="1845496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1FADECA-9556-DB43-5DFB-3F10FFB6F1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n 8">
            <a:extLst>
              <a:ext uri="{FF2B5EF4-FFF2-40B4-BE49-F238E27FC236}">
                <a16:creationId xmlns:a16="http://schemas.microsoft.com/office/drawing/2014/main" id="{091B7198-4C5E-D822-78CA-B41E003B59EB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50000"/>
            <a:extLs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1969477" y="1446551"/>
            <a:ext cx="7558836" cy="4762518"/>
          </a:xfrm>
          <a:prstGeom prst="rect">
            <a:avLst/>
          </a:prstGeom>
        </p:spPr>
      </p:pic>
      <p:sp>
        <p:nvSpPr>
          <p:cNvPr id="10" name="CuadroTexto 9">
            <a:extLst>
              <a:ext uri="{FF2B5EF4-FFF2-40B4-BE49-F238E27FC236}">
                <a16:creationId xmlns:a16="http://schemas.microsoft.com/office/drawing/2014/main" id="{3DFD6AEF-7622-EA6F-8D36-20C7C6FA93DC}"/>
              </a:ext>
            </a:extLst>
          </p:cNvPr>
          <p:cNvSpPr txBox="1"/>
          <p:nvPr/>
        </p:nvSpPr>
        <p:spPr>
          <a:xfrm>
            <a:off x="1219200" y="6681787"/>
            <a:ext cx="8309113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900">
                <a:hlinkClick r:id="rId3" tooltip="https://www.flickr.com/photos/34561073@N00/2099447856/"/>
              </a:rPr>
              <a:t>Esta foto</a:t>
            </a:r>
            <a:r>
              <a:rPr lang="es-MX" sz="900"/>
              <a:t> de Autor desconocido está bajo licencia </a:t>
            </a:r>
            <a:r>
              <a:rPr lang="es-MX" sz="900">
                <a:hlinkClick r:id="rId4" tooltip="https://creativecommons.org/licenses/by-nd/3.0/"/>
              </a:rPr>
              <a:t>CC BY-ND</a:t>
            </a:r>
            <a:endParaRPr lang="es-MX" sz="900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D6344F8B-436A-43EB-66CE-ADF56039AD8C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6348" b="26855" l="1535" r="4066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0550" t="6140" r="62747" b="73076"/>
          <a:stretch/>
        </p:blipFill>
        <p:spPr>
          <a:xfrm>
            <a:off x="165363" y="47374"/>
            <a:ext cx="1398495" cy="1425389"/>
          </a:xfrm>
          <a:prstGeom prst="rect">
            <a:avLst/>
          </a:prstGeom>
          <a:effectLst>
            <a:glow rad="228600">
              <a:schemeClr val="bg1">
                <a:alpha val="40000"/>
              </a:schemeClr>
            </a:glow>
          </a:effectLst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AF1875DF-DEC7-505A-4825-A5B1681861B8}"/>
              </a:ext>
            </a:extLst>
          </p:cNvPr>
          <p:cNvSpPr txBox="1"/>
          <p:nvPr/>
        </p:nvSpPr>
        <p:spPr>
          <a:xfrm>
            <a:off x="0" y="6240640"/>
            <a:ext cx="288322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sz="1200" b="1" dirty="0"/>
              <a:t>PROVINCIA ECLESIÁSTICA DE MORELIA</a:t>
            </a: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FF273386-B220-3DA6-DE91-8BCBF5D7B8C4}"/>
              </a:ext>
            </a:extLst>
          </p:cNvPr>
          <p:cNvSpPr txBox="1"/>
          <p:nvPr/>
        </p:nvSpPr>
        <p:spPr>
          <a:xfrm>
            <a:off x="245541" y="6438888"/>
            <a:ext cx="2201244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sz="1100" dirty="0"/>
              <a:t>Diócesis de Apatzingán, Morelia</a:t>
            </a:r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86079655-C55C-27C8-6109-04E0292278A8}"/>
              </a:ext>
            </a:extLst>
          </p:cNvPr>
          <p:cNvSpPr txBox="1"/>
          <p:nvPr/>
        </p:nvSpPr>
        <p:spPr>
          <a:xfrm>
            <a:off x="-24943" y="6596390"/>
            <a:ext cx="3177473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sz="1100" dirty="0"/>
              <a:t>Ciudad Lázaro Cárdenas, Tacámbaro y Zamora</a:t>
            </a:r>
          </a:p>
        </p:txBody>
      </p:sp>
      <p:sp>
        <p:nvSpPr>
          <p:cNvPr id="15" name="CuadroTexto 14">
            <a:extLst>
              <a:ext uri="{FF2B5EF4-FFF2-40B4-BE49-F238E27FC236}">
                <a16:creationId xmlns:a16="http://schemas.microsoft.com/office/drawing/2014/main" id="{2FF33446-95F5-0FE0-31EC-553857C81E80}"/>
              </a:ext>
            </a:extLst>
          </p:cNvPr>
          <p:cNvSpPr txBox="1"/>
          <p:nvPr/>
        </p:nvSpPr>
        <p:spPr>
          <a:xfrm>
            <a:off x="1331443" y="0"/>
            <a:ext cx="8508672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4400" dirty="0"/>
              <a:t>Analizamos la realidad de la vida de nuestras familias</a:t>
            </a:r>
          </a:p>
        </p:txBody>
      </p:sp>
      <p:sp>
        <p:nvSpPr>
          <p:cNvPr id="2" name="Rectángulo 1">
            <a:extLst>
              <a:ext uri="{FF2B5EF4-FFF2-40B4-BE49-F238E27FC236}">
                <a16:creationId xmlns:a16="http://schemas.microsoft.com/office/drawing/2014/main" id="{2515AC8E-2071-2A5A-FC51-4AAD3F069F62}"/>
              </a:ext>
            </a:extLst>
          </p:cNvPr>
          <p:cNvSpPr/>
          <p:nvPr/>
        </p:nvSpPr>
        <p:spPr>
          <a:xfrm>
            <a:off x="10754272" y="1787042"/>
            <a:ext cx="1513983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" sz="1100" b="1" dirty="0">
                <a:ln w="0"/>
                <a:solidFill>
                  <a:srgbClr val="FFFF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“Familia pequeña Iglesia, Don de Dios y esperanza de la Iglesia en México”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77571CE2-7544-5DF8-638F-537AD93B416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830529" y="0"/>
            <a:ext cx="1361471" cy="1800887"/>
          </a:xfrm>
          <a:prstGeom prst="rect">
            <a:avLst/>
          </a:prstGeom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611453F3-6996-68A4-7468-126F0FF34636}"/>
              </a:ext>
            </a:extLst>
          </p:cNvPr>
          <p:cNvSpPr txBox="1"/>
          <p:nvPr/>
        </p:nvSpPr>
        <p:spPr>
          <a:xfrm>
            <a:off x="2045734" y="1502686"/>
            <a:ext cx="7558836" cy="78175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800" b="1" dirty="0"/>
              <a:t>Preguntas para profundizar</a:t>
            </a:r>
          </a:p>
          <a:p>
            <a:endParaRPr lang="es-MX" sz="2800" b="1" dirty="0"/>
          </a:p>
          <a:p>
            <a:pPr marL="514350" indent="-514350">
              <a:buFont typeface="+mj-lt"/>
              <a:buAutoNum type="arabicPeriod"/>
            </a:pPr>
            <a:r>
              <a:rPr lang="es-MX" sz="2800" b="1" dirty="0"/>
              <a:t>¿Qué enseñanza te deja la vida familiar de Andrés y Clara?</a:t>
            </a:r>
          </a:p>
          <a:p>
            <a:pPr marL="514350" indent="-514350">
              <a:buFont typeface="+mj-lt"/>
              <a:buAutoNum type="arabicPeriod"/>
            </a:pPr>
            <a:r>
              <a:rPr lang="es-MX" sz="2800" b="1" dirty="0"/>
              <a:t>¿Qué impide a las familias llevar una vida de fe?</a:t>
            </a:r>
          </a:p>
          <a:p>
            <a:pPr marL="514350" indent="-514350">
              <a:buFont typeface="+mj-lt"/>
              <a:buAutoNum type="arabicPeriod"/>
            </a:pPr>
            <a:r>
              <a:rPr lang="es-MX" sz="2800" b="1" dirty="0"/>
              <a:t>¿De qué manera participan las familias en tu Parroquia?</a:t>
            </a:r>
          </a:p>
          <a:p>
            <a:pPr marL="514350" indent="-514350">
              <a:buFont typeface="+mj-lt"/>
              <a:buAutoNum type="arabicPeriod"/>
            </a:pPr>
            <a:r>
              <a:rPr lang="es-MX" sz="2800" b="1" dirty="0"/>
              <a:t>¿Qué servicios se ofrecen a las familias en tu Parroquia?</a:t>
            </a:r>
          </a:p>
          <a:p>
            <a:endParaRPr lang="es-MX" sz="2400" dirty="0"/>
          </a:p>
          <a:p>
            <a:endParaRPr lang="es-MX" sz="2400" dirty="0"/>
          </a:p>
          <a:p>
            <a:endParaRPr lang="es-MX" sz="2400" dirty="0"/>
          </a:p>
          <a:p>
            <a:endParaRPr lang="es-MX" sz="2400" dirty="0"/>
          </a:p>
          <a:p>
            <a:endParaRPr lang="es-MX" dirty="0"/>
          </a:p>
          <a:p>
            <a:endParaRPr lang="es-MX" dirty="0"/>
          </a:p>
          <a:p>
            <a:endParaRPr lang="es-MX" dirty="0"/>
          </a:p>
          <a:p>
            <a:endParaRPr lang="es-MX" dirty="0"/>
          </a:p>
          <a:p>
            <a:endParaRPr lang="es-MX" dirty="0"/>
          </a:p>
          <a:p>
            <a:endParaRPr lang="es-MX" dirty="0"/>
          </a:p>
          <a:p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503804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3866DEAF-7309-6D38-A270-CC8244D9C2E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6348" b="26855" l="1535" r="4066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0550" t="6140" r="62747" b="73076"/>
          <a:stretch/>
        </p:blipFill>
        <p:spPr>
          <a:xfrm>
            <a:off x="165363" y="47374"/>
            <a:ext cx="1398495" cy="1425389"/>
          </a:xfrm>
          <a:prstGeom prst="rect">
            <a:avLst/>
          </a:prstGeom>
          <a:effectLst>
            <a:glow rad="228600">
              <a:schemeClr val="bg1">
                <a:alpha val="40000"/>
              </a:schemeClr>
            </a:glow>
          </a:effectLst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C714C03D-5CDA-BF78-DA27-29E333B2521E}"/>
              </a:ext>
            </a:extLst>
          </p:cNvPr>
          <p:cNvSpPr txBox="1"/>
          <p:nvPr/>
        </p:nvSpPr>
        <p:spPr>
          <a:xfrm>
            <a:off x="0" y="6240640"/>
            <a:ext cx="288322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sz="1200" b="1" dirty="0"/>
              <a:t>PROVINCIA ECLESIÁSTICA DE MORELIA</a:t>
            </a: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9718C4B0-4D4E-F82C-D43B-8485B2A8F70B}"/>
              </a:ext>
            </a:extLst>
          </p:cNvPr>
          <p:cNvSpPr txBox="1"/>
          <p:nvPr/>
        </p:nvSpPr>
        <p:spPr>
          <a:xfrm>
            <a:off x="245541" y="6438888"/>
            <a:ext cx="2201244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sz="1100" dirty="0"/>
              <a:t>Diócesis de Apatzingán, Morelia</a:t>
            </a:r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7F0B6FC5-CBC3-3BF2-E590-833D058C2CA3}"/>
              </a:ext>
            </a:extLst>
          </p:cNvPr>
          <p:cNvSpPr txBox="1"/>
          <p:nvPr/>
        </p:nvSpPr>
        <p:spPr>
          <a:xfrm>
            <a:off x="-24943" y="6596390"/>
            <a:ext cx="3177473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sz="1100" dirty="0"/>
              <a:t>Ciudad Lázaro Cárdenas, Tacámbaro y Zamora</a:t>
            </a:r>
          </a:p>
        </p:txBody>
      </p:sp>
      <p:sp>
        <p:nvSpPr>
          <p:cNvPr id="15" name="CuadroTexto 14">
            <a:extLst>
              <a:ext uri="{FF2B5EF4-FFF2-40B4-BE49-F238E27FC236}">
                <a16:creationId xmlns:a16="http://schemas.microsoft.com/office/drawing/2014/main" id="{F25D52DA-C527-E1E4-4E74-37FB1853C5E9}"/>
              </a:ext>
            </a:extLst>
          </p:cNvPr>
          <p:cNvSpPr txBox="1"/>
          <p:nvPr/>
        </p:nvSpPr>
        <p:spPr>
          <a:xfrm>
            <a:off x="1331443" y="0"/>
            <a:ext cx="8508672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4400" dirty="0"/>
              <a:t>Buscamos la luz que ilumine nuestra vida familiar</a:t>
            </a:r>
          </a:p>
        </p:txBody>
      </p:sp>
      <p:sp>
        <p:nvSpPr>
          <p:cNvPr id="2" name="Rectángulo 1">
            <a:extLst>
              <a:ext uri="{FF2B5EF4-FFF2-40B4-BE49-F238E27FC236}">
                <a16:creationId xmlns:a16="http://schemas.microsoft.com/office/drawing/2014/main" id="{D5D2E09D-287F-F8FA-F5C2-7CEF109F7D4A}"/>
              </a:ext>
            </a:extLst>
          </p:cNvPr>
          <p:cNvSpPr/>
          <p:nvPr/>
        </p:nvSpPr>
        <p:spPr>
          <a:xfrm>
            <a:off x="10754272" y="1787042"/>
            <a:ext cx="1513983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" sz="1100" b="1" dirty="0">
                <a:ln w="0"/>
                <a:solidFill>
                  <a:srgbClr val="FFFF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“Familia pequeña Iglesia, Don de Dios y esperanza de la Iglesia en México”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C9376D6C-8578-5107-2EBC-1D906325B9A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830529" y="0"/>
            <a:ext cx="1361471" cy="1800887"/>
          </a:xfrm>
          <a:prstGeom prst="rect">
            <a:avLst/>
          </a:prstGeom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245658F4-88F0-0B99-57DC-0EB876C836AC}"/>
              </a:ext>
            </a:extLst>
          </p:cNvPr>
          <p:cNvSpPr txBox="1"/>
          <p:nvPr/>
        </p:nvSpPr>
        <p:spPr>
          <a:xfrm>
            <a:off x="858156" y="1740272"/>
            <a:ext cx="9819861" cy="48628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dirty="0"/>
              <a:t>   En aquel tiempo, el ángel Gabriel fue enviado por Dios a una ciudad de Galilea, llamada Nazaret, a una virgen desposada con un varón de la estirpe de David, llamado José. La virgen se llamaba María.</a:t>
            </a:r>
          </a:p>
          <a:p>
            <a:r>
              <a:rPr lang="es-MX" dirty="0"/>
              <a:t>   Entró el ángel dónde ella estaba y le dijo</a:t>
            </a:r>
            <a:r>
              <a:rPr lang="es-MX" b="1" i="1" dirty="0"/>
              <a:t>: Alégrate, llena de gracia, el Señor está contigo</a:t>
            </a:r>
            <a:r>
              <a:rPr lang="es-MX" dirty="0"/>
              <a:t>. Al oír estas palabras, ella se preocupó mucho y se preguntaba qué quería decir semejante saludo.</a:t>
            </a:r>
          </a:p>
          <a:p>
            <a:r>
              <a:rPr lang="es-MX" dirty="0"/>
              <a:t>   El ángel le dijo</a:t>
            </a:r>
            <a:r>
              <a:rPr lang="es-MX" b="1" i="1" dirty="0"/>
              <a:t>: “No temas, María, porque has hallado gracia ante Dios. Vas a concebir y a dar a luz un hijo y le podrás por nombre Jesús. Él será grande y será llamado Hijo del Altísimo; el Señor Dios le dará el trono de David, su padre, y Él reinará sobre la casa de Jacob  por los siglos y su reinado no tendrá fin”.</a:t>
            </a:r>
          </a:p>
          <a:p>
            <a:pPr algn="r"/>
            <a:r>
              <a:rPr lang="es-MX" dirty="0"/>
              <a:t>   María le dijo entonces al ángel: ¿Cómo podrá ser esto, puesto que yo permanezco virgen? el ángel le contestó </a:t>
            </a:r>
            <a:r>
              <a:rPr lang="es-MX" b="1" i="1" dirty="0"/>
              <a:t>: el Espíritu Santo descenderá sobre ti y el poder del  Altísimo te cubrirá con su sombra. Por eso el Santo que va a nacer de ti será llamado Hijo de Dios. Ahí tienes a tu parienta Isabel, que a pesar de su vejez ha concebido un hijo y ya va en el sexto mes la que llamaban estéril, porque no hay nada imposible para Dios</a:t>
            </a:r>
            <a:r>
              <a:rPr lang="es-MX" dirty="0"/>
              <a:t>. María contestó: </a:t>
            </a:r>
            <a:r>
              <a:rPr lang="es-MX" sz="2000" b="1" dirty="0"/>
              <a:t>YO SOY LA ESCLAVA DEL SEÑOR, CÚMPLASE EN MÍ LO QUE ME HAS DICHO   </a:t>
            </a:r>
            <a:r>
              <a:rPr lang="es-MX" dirty="0"/>
              <a:t>                                     Y el ángel se retiró de su presencia.  </a:t>
            </a: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AFB8D06A-0EE3-2CC1-7EAD-F6C0BF2BD518}"/>
              </a:ext>
            </a:extLst>
          </p:cNvPr>
          <p:cNvSpPr txBox="1"/>
          <p:nvPr/>
        </p:nvSpPr>
        <p:spPr>
          <a:xfrm>
            <a:off x="1061197" y="1230860"/>
            <a:ext cx="618275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MX" sz="2400" b="1" dirty="0"/>
              <a:t>Lc.1,26-38.</a:t>
            </a:r>
          </a:p>
        </p:txBody>
      </p:sp>
    </p:spTree>
    <p:extLst>
      <p:ext uri="{BB962C8B-B14F-4D97-AF65-F5344CB8AC3E}">
        <p14:creationId xmlns:p14="http://schemas.microsoft.com/office/powerpoint/2010/main" val="22724838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41E5045-B7D7-D731-D747-E9CD245479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672548"/>
          </a:xfrm>
        </p:spPr>
        <p:txBody>
          <a:bodyPr>
            <a:normAutofit fontScale="90000"/>
          </a:bodyPr>
          <a:lstStyle/>
          <a:p>
            <a:r>
              <a:rPr lang="es-MX" dirty="0"/>
              <a:t>Doctrina de la Iglesia</a:t>
            </a:r>
            <a:br>
              <a:rPr lang="es-MX" dirty="0"/>
            </a:br>
            <a:endParaRPr lang="es-MX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D4495A41-1065-ED9E-C367-8E7CC489198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1752626"/>
            <a:ext cx="8846494" cy="4495774"/>
          </a:xfrm>
        </p:spPr>
        <p:txBody>
          <a:bodyPr>
            <a:normAutofit/>
          </a:bodyPr>
          <a:lstStyle/>
          <a:p>
            <a:pPr algn="just"/>
            <a:r>
              <a:rPr lang="es-MX" sz="2800" b="1" dirty="0" err="1"/>
              <a:t>Amoris</a:t>
            </a:r>
            <a:r>
              <a:rPr lang="es-MX" sz="2800" b="1" dirty="0"/>
              <a:t> Laetitia</a:t>
            </a:r>
          </a:p>
          <a:p>
            <a:pPr marL="0" indent="0" algn="just">
              <a:buNone/>
            </a:pPr>
            <a:r>
              <a:rPr lang="es-MX" sz="2000" dirty="0"/>
              <a:t>316. Una comunión familiar bien vivida es un verdadero camino de santificación en la vida ordinaria y de crecimiento místico, un medio para la unión íntima con Dios. Porque las exigencias fraternas y comunitarias de la vida en familia son una ocasión para abrir más y más el corazón, y eso hace posible un encuentro con el Señor cada vez más pleno. </a:t>
            </a:r>
          </a:p>
          <a:p>
            <a:pPr marL="0" indent="0" algn="just">
              <a:buNone/>
            </a:pPr>
            <a:endParaRPr lang="es-MX" sz="2000" dirty="0"/>
          </a:p>
          <a:p>
            <a:pPr marL="0" indent="0" algn="just">
              <a:buNone/>
            </a:pPr>
            <a:r>
              <a:rPr lang="es-MX" sz="2000" dirty="0"/>
              <a:t>317. Si la familia logra concentrarse en Cristo, Él unifica e ilumina toda la vida familiar. Los dolores y las angustias se experimentan en comunión con la Cruz del Señor, y el abrazo con Él permite sobrellevar los peores momentos. En los días amargos de la familia hay una unión con Jesús abandonado que puede evitar una ruptura. </a:t>
            </a:r>
          </a:p>
        </p:txBody>
      </p:sp>
    </p:spTree>
    <p:extLst>
      <p:ext uri="{BB962C8B-B14F-4D97-AF65-F5344CB8AC3E}">
        <p14:creationId xmlns:p14="http://schemas.microsoft.com/office/powerpoint/2010/main" val="1031887655"/>
      </p:ext>
    </p:extLst>
  </p:cSld>
  <p:clrMapOvr>
    <a:masterClrMapping/>
  </p:clrMapOvr>
</p:sld>
</file>

<file path=ppt/theme/theme1.xml><?xml version="1.0" encoding="utf-8"?>
<a:theme xmlns:a="http://schemas.openxmlformats.org/drawingml/2006/main" name="Faceta">
  <a:themeElements>
    <a:clrScheme name="Violeta rojo">
      <a:dk1>
        <a:sysClr val="windowText" lastClr="000000"/>
      </a:dk1>
      <a:lt1>
        <a:sysClr val="window" lastClr="FFFFFF"/>
      </a:lt1>
      <a:dk2>
        <a:srgbClr val="454551"/>
      </a:dk2>
      <a:lt2>
        <a:srgbClr val="D8D9DC"/>
      </a:lt2>
      <a:accent1>
        <a:srgbClr val="E32D91"/>
      </a:accent1>
      <a:accent2>
        <a:srgbClr val="C830CC"/>
      </a:accent2>
      <a:accent3>
        <a:srgbClr val="4EA6DC"/>
      </a:accent3>
      <a:accent4>
        <a:srgbClr val="4775E7"/>
      </a:accent4>
      <a:accent5>
        <a:srgbClr val="8971E1"/>
      </a:accent5>
      <a:accent6>
        <a:srgbClr val="D54773"/>
      </a:accent6>
      <a:hlink>
        <a:srgbClr val="6B9F25"/>
      </a:hlink>
      <a:folHlink>
        <a:srgbClr val="8C8C8C"/>
      </a:folHlink>
    </a:clrScheme>
    <a:fontScheme name="Faceta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a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23659B44-6E34-4CE8-8F0D-387DA7996826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1455</TotalTime>
  <Words>2318</Words>
  <Application>Microsoft Office PowerPoint</Application>
  <PresentationFormat>Panorámica</PresentationFormat>
  <Paragraphs>258</Paragraphs>
  <Slides>21</Slides>
  <Notes>0</Notes>
  <HiddenSlides>0</HiddenSlides>
  <MMClips>2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21</vt:i4>
      </vt:variant>
    </vt:vector>
  </HeadingPairs>
  <TitlesOfParts>
    <vt:vector size="26" baseType="lpstr">
      <vt:lpstr>Arial</vt:lpstr>
      <vt:lpstr>Arial Black</vt:lpstr>
      <vt:lpstr>Trebuchet MS</vt:lpstr>
      <vt:lpstr>Wingdings 3</vt:lpstr>
      <vt:lpstr>Faceta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Doctrina de la Iglesia </vt:lpstr>
      <vt:lpstr> </vt:lpstr>
      <vt:lpstr>Mensaje de los obispos a las familias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Alicia María</dc:creator>
  <cp:lastModifiedBy>Andrés Muñpz</cp:lastModifiedBy>
  <cp:revision>67</cp:revision>
  <dcterms:created xsi:type="dcterms:W3CDTF">2022-12-12T22:56:37Z</dcterms:created>
  <dcterms:modified xsi:type="dcterms:W3CDTF">2025-10-17T03:57:56Z</dcterms:modified>
</cp:coreProperties>
</file>