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3" r:id="rId1"/>
  </p:sldMasterIdLst>
  <p:sldIdLst>
    <p:sldId id="256" r:id="rId2"/>
    <p:sldId id="258" r:id="rId3"/>
    <p:sldId id="257" r:id="rId4"/>
    <p:sldId id="259" r:id="rId5"/>
    <p:sldId id="269" r:id="rId6"/>
    <p:sldId id="260" r:id="rId7"/>
    <p:sldId id="270" r:id="rId8"/>
    <p:sldId id="261" r:id="rId9"/>
    <p:sldId id="265" r:id="rId10"/>
    <p:sldId id="266" r:id="rId11"/>
    <p:sldId id="268" r:id="rId12"/>
    <p:sldId id="267" r:id="rId13"/>
    <p:sldId id="275" r:id="rId14"/>
    <p:sldId id="262" r:id="rId15"/>
    <p:sldId id="263" r:id="rId16"/>
    <p:sldId id="264" r:id="rId17"/>
    <p:sldId id="271" r:id="rId18"/>
    <p:sldId id="272" r:id="rId19"/>
    <p:sldId id="273" r:id="rId20"/>
    <p:sldId id="274" r:id="rId21"/>
    <p:sldId id="276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Estilo medio 1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647" autoAdjust="0"/>
    <p:restoredTop sz="94660"/>
  </p:normalViewPr>
  <p:slideViewPr>
    <p:cSldViewPr snapToGrid="0">
      <p:cViewPr varScale="1">
        <p:scale>
          <a:sx n="68" d="100"/>
          <a:sy n="68" d="100"/>
        </p:scale>
        <p:origin x="103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159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6026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360624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3612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50656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7821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10/16/2025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108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8559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10/16/2025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072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521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10/16/2025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5887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10/16/2025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29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134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10/16/2025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243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10/16/2025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08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7438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10/16/2025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928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megustalaclasedereligion.blogspot.com/2012/09/colorear-ninos-rezando.html" TargetMode="External"/><Relationship Id="rId3" Type="http://schemas.openxmlformats.org/officeDocument/2006/relationships/hyperlink" Target="https://morelia72.blogspot.com/2016/01/pro.html" TargetMode="External"/><Relationship Id="rId7" Type="http://schemas.openxmlformats.org/officeDocument/2006/relationships/image" Target="../media/image12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/3.0/" TargetMode="External"/><Relationship Id="rId5" Type="http://schemas.openxmlformats.org/officeDocument/2006/relationships/hyperlink" Target="http://revistamagisterioelrecreo.blogspot.com/2015/04/la-involucracion-de-los-padres-en-el.html" TargetMode="Externa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mundosemfim.com/conhecendo-basilica-de-nossa-senhora-da-guadalupe-no-mexico/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mundosemfim.com/conhecendo-basilica-de-nossa-senhora-da-guadalupe-no-mexico/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emf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.emf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microsoft.com/office/2007/relationships/hdphoto" Target="../media/hdphoto1.wdp"/><Relationship Id="rId7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4.png"/><Relationship Id="rId10" Type="http://schemas.openxmlformats.org/officeDocument/2006/relationships/hyperlink" Target="https://creativecommons.org/licenses/by-nc-nd/3.0/" TargetMode="External"/><Relationship Id="rId4" Type="http://schemas.openxmlformats.org/officeDocument/2006/relationships/image" Target="../media/image2.emf"/><Relationship Id="rId9" Type="http://schemas.openxmlformats.org/officeDocument/2006/relationships/hyperlink" Target="https://www.flickr.com/photos/pierremarcel/3422528678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quesabessobreelpesebre.blogspot.com/2010/12/208-la-casita-de-nazareth.htm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hyperlink" Target="https://creativecommons.org/licenses/by-sa/3.0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lickr.com/photos/vazquez100/4041473368" TargetMode="External"/><Relationship Id="rId5" Type="http://schemas.openxmlformats.org/officeDocument/2006/relationships/image" Target="../media/image7.jpg"/><Relationship Id="rId4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34561073@N00/2099447856/" TargetMode="External"/><Relationship Id="rId7" Type="http://schemas.openxmlformats.org/officeDocument/2006/relationships/image" Target="../media/image2.em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hyperlink" Target="https://creativecommons.org/licenses/by-nd/3.0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34561073@N00/2099447856/" TargetMode="External"/><Relationship Id="rId7" Type="http://schemas.openxmlformats.org/officeDocument/2006/relationships/image" Target="../media/image2.em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hyperlink" Target="https://creativecommons.org/licenses/by-nd/3.0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866DEAF-7309-6D38-A270-CC8244D9C2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48" b="26855" l="1535" r="40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50" t="6140" r="62747" b="73076"/>
          <a:stretch/>
        </p:blipFill>
        <p:spPr>
          <a:xfrm>
            <a:off x="165363" y="47374"/>
            <a:ext cx="1398495" cy="1425389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4015982C-8CA4-DA93-12DA-7CFE60FB58B6}"/>
              </a:ext>
            </a:extLst>
          </p:cNvPr>
          <p:cNvSpPr/>
          <p:nvPr/>
        </p:nvSpPr>
        <p:spPr>
          <a:xfrm>
            <a:off x="1577648" y="70540"/>
            <a:ext cx="735015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cap="none" spc="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Semana de la Familia 2025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714C03D-5CDA-BF78-DA27-29E333B2521E}"/>
              </a:ext>
            </a:extLst>
          </p:cNvPr>
          <p:cNvSpPr txBox="1"/>
          <p:nvPr/>
        </p:nvSpPr>
        <p:spPr>
          <a:xfrm>
            <a:off x="0" y="6240640"/>
            <a:ext cx="28832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/>
              <a:t>PROVINCIA ECLESIÁSTICA DE MORELIA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718C4B0-4D4E-F82C-D43B-8485B2A8F70B}"/>
              </a:ext>
            </a:extLst>
          </p:cNvPr>
          <p:cNvSpPr txBox="1"/>
          <p:nvPr/>
        </p:nvSpPr>
        <p:spPr>
          <a:xfrm>
            <a:off x="245541" y="6438888"/>
            <a:ext cx="2201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Diócesis de Apatzingán, Morelia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F0B6FC5-CBC3-3BF2-E590-833D058C2CA3}"/>
              </a:ext>
            </a:extLst>
          </p:cNvPr>
          <p:cNvSpPr txBox="1"/>
          <p:nvPr/>
        </p:nvSpPr>
        <p:spPr>
          <a:xfrm>
            <a:off x="-24943" y="6596390"/>
            <a:ext cx="3177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Ciudad Lázaro Cárdenas, Tacámbaro y Zamora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A04742C-EB45-FA7E-3FBC-4811D47A1C13}"/>
              </a:ext>
            </a:extLst>
          </p:cNvPr>
          <p:cNvSpPr txBox="1"/>
          <p:nvPr/>
        </p:nvSpPr>
        <p:spPr>
          <a:xfrm>
            <a:off x="1346163" y="703322"/>
            <a:ext cx="850867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/>
              <a:t>Familia, pequeña Iglesia, constructora de la Casita sagrada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A3E71BD1-E0F8-B948-5555-1CCEF62DB64E}"/>
              </a:ext>
            </a:extLst>
          </p:cNvPr>
          <p:cNvSpPr/>
          <p:nvPr/>
        </p:nvSpPr>
        <p:spPr>
          <a:xfrm>
            <a:off x="10754272" y="1787042"/>
            <a:ext cx="15139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1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“Familia pequeña Iglesia, Don de Dios y esperanza de la Iglesia en México”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B1E0BC1E-5A5A-FF4C-8695-34968215B9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0529" y="0"/>
            <a:ext cx="1361471" cy="1800887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79F8C2A7-CD1F-F21C-7CDE-B202AB7A3A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2499" y="2761654"/>
            <a:ext cx="4900454" cy="354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50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4A7843-05BB-9858-0507-436A3E268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677334" y="558800"/>
            <a:ext cx="8596668" cy="50800"/>
          </a:xfrm>
        </p:spPr>
        <p:txBody>
          <a:bodyPr>
            <a:normAutofit fontScale="90000"/>
          </a:bodyPr>
          <a:lstStyle/>
          <a:p>
            <a:r>
              <a:rPr lang="es-MX" sz="2800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1169DAC-0300-FF0D-A794-AB4B6974B3E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394715" y="4682292"/>
            <a:ext cx="2982976" cy="217570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91ADF90-A24E-6A74-780A-72BF8E7CE14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645346" y="4783892"/>
            <a:ext cx="4476058" cy="2074108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26E29D-549C-22AD-97BA-C88E34F3F7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57" y="228382"/>
            <a:ext cx="8596668" cy="5592564"/>
          </a:xfrm>
        </p:spPr>
        <p:txBody>
          <a:bodyPr/>
          <a:lstStyle/>
          <a:p>
            <a:r>
              <a:rPr lang="es-MX" sz="2000" dirty="0"/>
              <a:t>318 La oración es familia es un medio privilegiado</a:t>
            </a:r>
          </a:p>
          <a:p>
            <a:pPr marL="0" indent="0">
              <a:buNone/>
            </a:pPr>
            <a:r>
              <a:rPr lang="es-MX" sz="2000" dirty="0"/>
              <a:t>* Para expresar y fortalecer esta fe pascual.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MX" sz="2000" dirty="0"/>
              <a:t>Para estar  unos minutos al día par estar unidos ante el Señor vivo.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MX" sz="2000" dirty="0"/>
              <a:t>Para rogar por las necesidades de la familia.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MX" sz="2000" dirty="0"/>
              <a:t>Para orar por alguno que esté pasando un momento difícil.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MX" sz="2000" dirty="0"/>
              <a:t>Para pedirle ayuda para amar.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MX" sz="2000" dirty="0"/>
              <a:t>Para darle gracias por la vida y las cosas buenas.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MX" sz="2000" dirty="0"/>
              <a:t>Pedirle a la Virgen que nos proteja con su manto de madre.   </a:t>
            </a:r>
          </a:p>
          <a:p>
            <a:pPr marL="0" indent="0" algn="ctr">
              <a:buNone/>
            </a:pPr>
            <a:r>
              <a:rPr lang="es-MX" sz="2400" b="1" dirty="0"/>
              <a:t>CON PALABRAS SENCILLAS , ESE MOMENTO DE ORACIÓN PUEDE HACER MUCHO BIEN POR LA FAMILIA.</a:t>
            </a:r>
          </a:p>
          <a:p>
            <a:pPr>
              <a:buFont typeface="Arial" panose="020B0604020202020204" pitchFamily="34" charset="0"/>
              <a:buChar char="•"/>
            </a:pPr>
            <a:endParaRPr lang="es-MX" dirty="0"/>
          </a:p>
          <a:p>
            <a:pPr marL="0" indent="0">
              <a:buNone/>
            </a:pPr>
            <a:endParaRPr lang="es-MX" dirty="0"/>
          </a:p>
          <a:p>
            <a:pPr>
              <a:buFont typeface="Arial" panose="020B0604020202020204" pitchFamily="34" charset="0"/>
              <a:buChar char="•"/>
            </a:pPr>
            <a:endParaRPr lang="es-MX" dirty="0"/>
          </a:p>
          <a:p>
            <a:pPr marL="0" indent="0">
              <a:buNone/>
            </a:pPr>
            <a:endParaRPr lang="es-MX" dirty="0"/>
          </a:p>
          <a:p>
            <a:pPr>
              <a:buFont typeface="Arial" panose="020B0604020202020204" pitchFamily="34" charset="0"/>
              <a:buChar char="•"/>
            </a:pPr>
            <a:endParaRPr lang="es-MX" dirty="0"/>
          </a:p>
          <a:p>
            <a:pPr>
              <a:buFont typeface="Arial" panose="020B0604020202020204" pitchFamily="34" charset="0"/>
              <a:buChar char="•"/>
            </a:pPr>
            <a:endParaRPr lang="es-MX" dirty="0"/>
          </a:p>
          <a:p>
            <a:pPr marL="0" indent="0">
              <a:buNone/>
            </a:pPr>
            <a:endParaRPr lang="es-MX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6ECDD2F-4F2B-D56A-0404-5B3ADECF6E2A}"/>
              </a:ext>
            </a:extLst>
          </p:cNvPr>
          <p:cNvSpPr txBox="1"/>
          <p:nvPr/>
        </p:nvSpPr>
        <p:spPr>
          <a:xfrm>
            <a:off x="1394715" y="7030354"/>
            <a:ext cx="2982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900">
                <a:hlinkClick r:id="rId3" tooltip="https://morelia72.blogspot.com/2016/01/pro.html"/>
              </a:rPr>
              <a:t>Esta foto</a:t>
            </a:r>
            <a:r>
              <a:rPr lang="es-MX" sz="900"/>
              <a:t> de Autor desconocido está bajo licencia </a:t>
            </a:r>
            <a:r>
              <a:rPr lang="es-MX" sz="900">
                <a:hlinkClick r:id="rId6" tooltip="https://creativecommons.org/licenses/by/3.0/"/>
              </a:rPr>
              <a:t>CC BY</a:t>
            </a:r>
            <a:endParaRPr lang="es-MX" sz="90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8E122979-A68B-5EEB-1746-1C2C5DE9AA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8574104" y="109183"/>
            <a:ext cx="3243521" cy="373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6045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ands holding each other's wrists and interlinked to form a circle">
            <a:extLst>
              <a:ext uri="{FF2B5EF4-FFF2-40B4-BE49-F238E27FC236}">
                <a16:creationId xmlns:a16="http://schemas.microsoft.com/office/drawing/2014/main" id="{421FC3CD-01A4-AE7C-02FF-50A68717F9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263" r="9628" b="-2"/>
          <a:stretch>
            <a:fillRect/>
          </a:stretch>
        </p:blipFill>
        <p:spPr>
          <a:xfrm>
            <a:off x="6879102" y="-1"/>
            <a:ext cx="5312898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9A6CFBD-7345-7713-53E5-9E28C11D6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3851123" cy="1320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s-MX" sz="2800"/>
              <a:t>Mensaje de los obispos a las familias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6DCFBA0-0BFA-4149-3AB5-F284204B09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037" y="1930400"/>
            <a:ext cx="6744759" cy="3880773"/>
          </a:xfrm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90000"/>
              </a:lnSpc>
              <a:buNone/>
            </a:pPr>
            <a:endParaRPr lang="es-MX" sz="1050" dirty="0"/>
          </a:p>
          <a:p>
            <a:pPr marL="0" indent="0" algn="just">
              <a:lnSpc>
                <a:spcPct val="90000"/>
              </a:lnSpc>
              <a:buNone/>
            </a:pPr>
            <a:r>
              <a:rPr lang="es-MX" sz="2400" b="1" dirty="0"/>
              <a:t>Reconocemos  el </a:t>
            </a:r>
            <a:r>
              <a:rPr lang="es-MX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esfuerzo</a:t>
            </a:r>
            <a:r>
              <a:rPr lang="es-MX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sz="2400" b="1" dirty="0"/>
              <a:t>de tantas familias por </a:t>
            </a:r>
            <a:r>
              <a:rPr lang="es-MX" sz="2400" b="1" i="1" u="sng" dirty="0"/>
              <a:t>conservar los principios y valores de su identidad natural y cristiana</a:t>
            </a:r>
            <a:r>
              <a:rPr lang="es-MX" sz="2400" b="1" dirty="0"/>
              <a:t>; </a:t>
            </a:r>
            <a:r>
              <a:rPr lang="es-MX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valoramos</a:t>
            </a:r>
            <a:r>
              <a:rPr lang="es-MX" sz="2400" b="1" dirty="0"/>
              <a:t> la </a:t>
            </a:r>
            <a:r>
              <a:rPr lang="es-MX" sz="2400" b="1" i="1" u="sng" dirty="0"/>
              <a:t>lucha de muchos esposos </a:t>
            </a:r>
            <a:r>
              <a:rPr lang="es-MX" sz="2400" b="1" dirty="0"/>
              <a:t>por vivir la fidelidad, la indisolubilidad y la santidad del matrimonio,  así como la </a:t>
            </a:r>
            <a:r>
              <a:rPr lang="es-MX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generosidad de los padres</a:t>
            </a:r>
            <a:r>
              <a:rPr lang="es-MX" sz="2800" b="1" dirty="0"/>
              <a:t> </a:t>
            </a:r>
            <a:r>
              <a:rPr lang="es-MX" sz="2400" b="1" dirty="0"/>
              <a:t>por acoger, </a:t>
            </a:r>
            <a:r>
              <a:rPr lang="es-MX" sz="2400" b="1" i="1" u="sng" dirty="0"/>
              <a:t>proteger y educar a sus hijos.</a:t>
            </a:r>
          </a:p>
          <a:p>
            <a:pPr marL="0" indent="0" algn="just">
              <a:lnSpc>
                <a:spcPct val="90000"/>
              </a:lnSpc>
              <a:buNone/>
            </a:pPr>
            <a:endParaRPr lang="es-MX" b="1" dirty="0"/>
          </a:p>
          <a:p>
            <a:pPr marL="0" indent="0" algn="r">
              <a:lnSpc>
                <a:spcPct val="90000"/>
              </a:lnSpc>
              <a:buNone/>
            </a:pPr>
            <a:r>
              <a:rPr lang="es-MX" sz="1400" b="1" dirty="0"/>
              <a:t>LXXV Asamblea del Episcopado Mexicano . </a:t>
            </a:r>
          </a:p>
          <a:p>
            <a:pPr marL="0" indent="0" algn="r">
              <a:lnSpc>
                <a:spcPct val="90000"/>
              </a:lnSpc>
              <a:buNone/>
            </a:pPr>
            <a:r>
              <a:rPr lang="es-MX" sz="1400" b="1" dirty="0"/>
              <a:t>Monterrey, N.L. 28 de abril al 02/05/2023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  <p:sp>
        <p:nvSpPr>
          <p:cNvPr id="15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  <p:sp>
        <p:nvSpPr>
          <p:cNvPr id="17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  <p:sp>
        <p:nvSpPr>
          <p:cNvPr id="19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  <p:sp>
        <p:nvSpPr>
          <p:cNvPr id="21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  <p:sp>
        <p:nvSpPr>
          <p:cNvPr id="23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  <p:sp>
        <p:nvSpPr>
          <p:cNvPr id="25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042410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8E53FCD-7E5F-DF47-5966-F94C74CCF1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330533"/>
            <a:ext cx="6131431" cy="5985862"/>
          </a:xfrm>
        </p:spPr>
        <p:txBody>
          <a:bodyPr>
            <a:noAutofit/>
          </a:bodyPr>
          <a:lstStyle/>
          <a:p>
            <a:pPr marL="0" indent="0" algn="just">
              <a:lnSpc>
                <a:spcPct val="90000"/>
              </a:lnSpc>
              <a:buNone/>
            </a:pPr>
            <a:r>
              <a:rPr lang="es-MX" sz="3200" b="1" dirty="0"/>
              <a:t>REFLEXIÓN</a:t>
            </a:r>
          </a:p>
          <a:p>
            <a:pPr marL="0" indent="0" algn="just">
              <a:lnSpc>
                <a:spcPct val="90000"/>
              </a:lnSpc>
              <a:buNone/>
            </a:pPr>
            <a:endParaRPr lang="es-MX" sz="2800" b="1" dirty="0"/>
          </a:p>
          <a:p>
            <a:pPr marL="0" indent="0" algn="just">
              <a:lnSpc>
                <a:spcPct val="90000"/>
              </a:lnSpc>
              <a:buNone/>
            </a:pPr>
            <a:r>
              <a:rPr lang="es-MX" sz="2400" b="1" dirty="0"/>
              <a:t> Por el anuncio del ángel y por la acción del Espíritu Santo María se ha convertido en la primera morada del VERBO ENCARNADO.</a:t>
            </a:r>
          </a:p>
          <a:p>
            <a:pPr marL="0" indent="0" algn="just">
              <a:lnSpc>
                <a:spcPct val="90000"/>
              </a:lnSpc>
              <a:buNone/>
            </a:pPr>
            <a:r>
              <a:rPr lang="es-MX" sz="2400" b="1" dirty="0"/>
              <a:t>En nuestro país llegan las fiestas de la Santísima Virgen de Guadalupe y todo México sale a celebrar a esta hermosa doncella.</a:t>
            </a:r>
          </a:p>
          <a:p>
            <a:pPr marL="0" indent="0" algn="just">
              <a:lnSpc>
                <a:spcPct val="90000"/>
              </a:lnSpc>
              <a:buNone/>
            </a:pPr>
            <a:r>
              <a:rPr lang="es-MX" sz="2400" b="1" dirty="0"/>
              <a:t>Se hace presente la MADRE DEL VERDADERO DIOS POR QUIEN SE VIVE.</a:t>
            </a:r>
          </a:p>
          <a:p>
            <a:pPr marL="0" indent="0" algn="just">
              <a:lnSpc>
                <a:spcPct val="90000"/>
              </a:lnSpc>
              <a:buNone/>
            </a:pPr>
            <a:r>
              <a:rPr lang="es-MX" sz="2400" b="1" dirty="0"/>
              <a:t>Y nosotros nos refugiamos con ella que nos dice</a:t>
            </a:r>
          </a:p>
          <a:p>
            <a:pPr marL="0" indent="0" algn="just">
              <a:lnSpc>
                <a:spcPct val="90000"/>
              </a:lnSpc>
              <a:buNone/>
            </a:pPr>
            <a:r>
              <a:rPr lang="es-MX" sz="2400" b="1" dirty="0"/>
              <a:t>¿NO ESTOY YO AQUÍ QUE SOY TU MADRE?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A8B23AA-42DC-F19A-D819-19ADDD2EE2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6754" r="1" b="5154"/>
          <a:stretch>
            <a:fillRect/>
          </a:stretch>
        </p:blipFill>
        <p:spPr>
          <a:xfrm>
            <a:off x="7312498" y="1814673"/>
            <a:ext cx="4879502" cy="376316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F7C9B2E-2187-2D1D-DE1C-3FAA79C97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-1815548"/>
            <a:ext cx="8596668" cy="1320800"/>
          </a:xfrm>
        </p:spPr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3205755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4FE12C-03B7-611A-8661-1A4D9C18C7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CC5DCAC-DEAE-7A54-5043-2E1ECF44E0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330533"/>
            <a:ext cx="6131431" cy="6225012"/>
          </a:xfrm>
        </p:spPr>
        <p:txBody>
          <a:bodyPr>
            <a:noAutofit/>
          </a:bodyPr>
          <a:lstStyle/>
          <a:p>
            <a:pPr marL="0" indent="0" algn="just">
              <a:lnSpc>
                <a:spcPct val="90000"/>
              </a:lnSpc>
              <a:buNone/>
            </a:pPr>
            <a:r>
              <a:rPr lang="es-MX" sz="3200" b="1" dirty="0"/>
              <a:t>REFLEXIÓN</a:t>
            </a:r>
          </a:p>
          <a:p>
            <a:pPr marL="0" indent="0" algn="just">
              <a:lnSpc>
                <a:spcPct val="90000"/>
              </a:lnSpc>
              <a:buNone/>
            </a:pPr>
            <a:endParaRPr lang="es-MX" b="1" dirty="0"/>
          </a:p>
          <a:p>
            <a:pPr marL="0" indent="0" algn="just">
              <a:lnSpc>
                <a:spcPct val="90000"/>
              </a:lnSpc>
              <a:buNone/>
            </a:pPr>
            <a:r>
              <a:rPr lang="es-MX" sz="2400" b="1" dirty="0"/>
              <a:t> Su manto, su embarazo, sus manos juntas, la luna bajo sus pies, los rayos del sol, la mirada, cada detalle es un mensaje…</a:t>
            </a:r>
          </a:p>
          <a:p>
            <a:pPr marL="0" indent="0" algn="just">
              <a:lnSpc>
                <a:spcPct val="90000"/>
              </a:lnSpc>
              <a:buNone/>
            </a:pPr>
            <a:endParaRPr lang="es-MX" sz="2400" b="1" dirty="0"/>
          </a:p>
          <a:p>
            <a:pPr marL="0" indent="0" algn="just">
              <a:lnSpc>
                <a:spcPct val="90000"/>
              </a:lnSpc>
              <a:buNone/>
            </a:pPr>
            <a:r>
              <a:rPr lang="es-MX" sz="2400" b="1" dirty="0"/>
              <a:t>¿A qué nos compromete tan gran regalo?</a:t>
            </a:r>
          </a:p>
          <a:p>
            <a:pPr marL="0" indent="0" algn="just">
              <a:lnSpc>
                <a:spcPct val="90000"/>
              </a:lnSpc>
              <a:buNone/>
            </a:pPr>
            <a:r>
              <a:rPr lang="es-MX" sz="2400" b="1" dirty="0"/>
              <a:t>¿Cómo ser dignos hijos de tan gloriosa Madre?</a:t>
            </a:r>
          </a:p>
          <a:p>
            <a:pPr marL="0" indent="0" algn="just">
              <a:lnSpc>
                <a:spcPct val="90000"/>
              </a:lnSpc>
              <a:buNone/>
            </a:pPr>
            <a:endParaRPr lang="es-MX" sz="2400" b="1" dirty="0"/>
          </a:p>
          <a:p>
            <a:pPr marL="0" indent="0" algn="just">
              <a:lnSpc>
                <a:spcPct val="90000"/>
              </a:lnSpc>
              <a:buNone/>
            </a:pPr>
            <a:r>
              <a:rPr lang="es-MX" sz="2400" b="1" dirty="0"/>
              <a:t>Para construir esta Casita Sagrada no basta poner una imagen en nuestra casa; hay que invocar su intercesión como familia, reconocer la presencia de Jesucristo en nuestras vidas.</a:t>
            </a:r>
          </a:p>
          <a:p>
            <a:pPr marL="0" indent="0" algn="just">
              <a:lnSpc>
                <a:spcPct val="90000"/>
              </a:lnSpc>
              <a:buNone/>
            </a:pPr>
            <a:endParaRPr lang="es-MX" sz="2400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D287323-7ED7-9EAB-DA3D-58EF61C182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6754" r="1" b="5154"/>
          <a:stretch>
            <a:fillRect/>
          </a:stretch>
        </p:blipFill>
        <p:spPr>
          <a:xfrm>
            <a:off x="7312498" y="1814673"/>
            <a:ext cx="4879502" cy="376316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86EEAE6-624E-D755-DCB7-5AFA7D2DB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-1815548"/>
            <a:ext cx="8596668" cy="1320800"/>
          </a:xfrm>
        </p:spPr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41696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866DEAF-7309-6D38-A270-CC8244D9C2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48" b="26855" l="1535" r="40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50" t="6140" r="62747" b="73076"/>
          <a:stretch/>
        </p:blipFill>
        <p:spPr>
          <a:xfrm>
            <a:off x="165363" y="47374"/>
            <a:ext cx="1398495" cy="1425389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714C03D-5CDA-BF78-DA27-29E333B2521E}"/>
              </a:ext>
            </a:extLst>
          </p:cNvPr>
          <p:cNvSpPr txBox="1"/>
          <p:nvPr/>
        </p:nvSpPr>
        <p:spPr>
          <a:xfrm>
            <a:off x="0" y="6240640"/>
            <a:ext cx="28832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/>
              <a:t>PROVINCIA ECLESIÁSTICA DE MORELIA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718C4B0-4D4E-F82C-D43B-8485B2A8F70B}"/>
              </a:ext>
            </a:extLst>
          </p:cNvPr>
          <p:cNvSpPr txBox="1"/>
          <p:nvPr/>
        </p:nvSpPr>
        <p:spPr>
          <a:xfrm>
            <a:off x="245541" y="6438888"/>
            <a:ext cx="2201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Diócesis de Apatzingán, Morelia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F0B6FC5-CBC3-3BF2-E590-833D058C2CA3}"/>
              </a:ext>
            </a:extLst>
          </p:cNvPr>
          <p:cNvSpPr txBox="1"/>
          <p:nvPr/>
        </p:nvSpPr>
        <p:spPr>
          <a:xfrm>
            <a:off x="-24943" y="6596390"/>
            <a:ext cx="3177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Ciudad Lázaro Cárdenas, Tacámbaro y Zamora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F25D52DA-C527-E1E4-4E74-37FB1853C5E9}"/>
              </a:ext>
            </a:extLst>
          </p:cNvPr>
          <p:cNvSpPr txBox="1"/>
          <p:nvPr/>
        </p:nvSpPr>
        <p:spPr>
          <a:xfrm>
            <a:off x="1331443" y="0"/>
            <a:ext cx="85086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dirty="0"/>
              <a:t>Nos comprometemos con la vida de nuestras familias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23738FDA-C451-5BBA-3C09-3F417032B162}"/>
              </a:ext>
            </a:extLst>
          </p:cNvPr>
          <p:cNvSpPr/>
          <p:nvPr/>
        </p:nvSpPr>
        <p:spPr>
          <a:xfrm>
            <a:off x="10754272" y="1787042"/>
            <a:ext cx="15139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1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“Familia pequeña Iglesia, Don de Dios y esperanza de la Iglesia en México”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E5E1BD0-222E-8F87-A2CD-2A238C2B17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0529" y="0"/>
            <a:ext cx="1361471" cy="1800887"/>
          </a:xfrm>
          <a:prstGeom prst="rect">
            <a:avLst/>
          </a:prstGeom>
        </p:spPr>
      </p:pic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B9C2503E-15CF-EF0F-5F5C-78EDF8028B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9673013"/>
              </p:ext>
            </p:extLst>
          </p:nvPr>
        </p:nvGraphicFramePr>
        <p:xfrm>
          <a:off x="852213" y="1520137"/>
          <a:ext cx="9825804" cy="47081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3820">
                  <a:extLst>
                    <a:ext uri="{9D8B030D-6E8A-4147-A177-3AD203B41FA5}">
                      <a16:colId xmlns:a16="http://schemas.microsoft.com/office/drawing/2014/main" val="1629767441"/>
                    </a:ext>
                  </a:extLst>
                </a:gridCol>
                <a:gridCol w="2660537">
                  <a:extLst>
                    <a:ext uri="{9D8B030D-6E8A-4147-A177-3AD203B41FA5}">
                      <a16:colId xmlns:a16="http://schemas.microsoft.com/office/drawing/2014/main" val="69368800"/>
                    </a:ext>
                  </a:extLst>
                </a:gridCol>
                <a:gridCol w="3101447">
                  <a:extLst>
                    <a:ext uri="{9D8B030D-6E8A-4147-A177-3AD203B41FA5}">
                      <a16:colId xmlns:a16="http://schemas.microsoft.com/office/drawing/2014/main" val="3695570660"/>
                    </a:ext>
                  </a:extLst>
                </a:gridCol>
              </a:tblGrid>
              <a:tr h="714903">
                <a:tc>
                  <a:txBody>
                    <a:bodyPr/>
                    <a:lstStyle/>
                    <a:p>
                      <a:r>
                        <a:rPr lang="es-MX" sz="1600" dirty="0"/>
                        <a:t>Vida de fe, para construir la Casita sagrada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600" dirty="0"/>
                        <a:t>Nos comprometemos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600" dirty="0"/>
                        <a:t>Frutos de los compromisos (cambios positivos en las familias a futuro)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76796"/>
                  </a:ext>
                </a:extLst>
              </a:tr>
              <a:tr h="438557">
                <a:tc>
                  <a:txBody>
                    <a:bodyPr/>
                    <a:lstStyle/>
                    <a:p>
                      <a:r>
                        <a:rPr lang="es-MX" sz="1600" b="1" dirty="0"/>
                        <a:t>Para orar en familia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0602238"/>
                  </a:ext>
                </a:extLst>
              </a:tr>
              <a:tr h="393896">
                <a:tc>
                  <a:txBody>
                    <a:bodyPr/>
                    <a:lstStyle/>
                    <a:p>
                      <a:r>
                        <a:rPr lang="es-MX" sz="1600" b="1" dirty="0"/>
                        <a:t>Para asistir a la Santa Misa en familia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651631"/>
                  </a:ext>
                </a:extLst>
              </a:tr>
              <a:tr h="714903">
                <a:tc>
                  <a:txBody>
                    <a:bodyPr/>
                    <a:lstStyle/>
                    <a:p>
                      <a:r>
                        <a:rPr lang="es-MX" sz="1600" b="1" dirty="0"/>
                        <a:t>Para fomentar en los hijos la devoción a la Virgen Santa María de Guadalupe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0968805"/>
                  </a:ext>
                </a:extLst>
              </a:tr>
              <a:tr h="714903">
                <a:tc>
                  <a:txBody>
                    <a:bodyPr/>
                    <a:lstStyle/>
                    <a:p>
                      <a:r>
                        <a:rPr lang="es-MX" sz="1600" b="1" dirty="0"/>
                        <a:t>Para rezar el Santo Rosario en nuestro hogar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3999835"/>
                  </a:ext>
                </a:extLst>
              </a:tr>
              <a:tr h="714903">
                <a:tc>
                  <a:txBody>
                    <a:bodyPr/>
                    <a:lstStyle/>
                    <a:p>
                      <a:r>
                        <a:rPr lang="es-MX" sz="1600" b="1" dirty="0"/>
                        <a:t>Para leer y meditar la Palabra de Dios en familia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5062638"/>
                  </a:ext>
                </a:extLst>
              </a:tr>
              <a:tr h="471881">
                <a:tc>
                  <a:txBody>
                    <a:bodyPr/>
                    <a:lstStyle/>
                    <a:p>
                      <a:r>
                        <a:rPr lang="es-MX" sz="1600" b="1" dirty="0"/>
                        <a:t>Para bendecir los alimentos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9663728"/>
                  </a:ext>
                </a:extLst>
              </a:tr>
              <a:tr h="436099">
                <a:tc>
                  <a:txBody>
                    <a:bodyPr/>
                    <a:lstStyle/>
                    <a:p>
                      <a:r>
                        <a:rPr lang="es-MX" sz="1600" b="1" dirty="0"/>
                        <a:t>Para participar en peregrinaciones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91289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3196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866DEAF-7309-6D38-A270-CC8244D9C2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48" b="26855" l="1535" r="40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50" t="6140" r="62747" b="73076"/>
          <a:stretch/>
        </p:blipFill>
        <p:spPr>
          <a:xfrm>
            <a:off x="165363" y="47374"/>
            <a:ext cx="1398495" cy="1425389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714C03D-5CDA-BF78-DA27-29E333B2521E}"/>
              </a:ext>
            </a:extLst>
          </p:cNvPr>
          <p:cNvSpPr txBox="1"/>
          <p:nvPr/>
        </p:nvSpPr>
        <p:spPr>
          <a:xfrm>
            <a:off x="0" y="6240640"/>
            <a:ext cx="28832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/>
              <a:t>PROVINCIA ECLESIÁSTICA DE MORELIA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718C4B0-4D4E-F82C-D43B-8485B2A8F70B}"/>
              </a:ext>
            </a:extLst>
          </p:cNvPr>
          <p:cNvSpPr txBox="1"/>
          <p:nvPr/>
        </p:nvSpPr>
        <p:spPr>
          <a:xfrm>
            <a:off x="245541" y="6438888"/>
            <a:ext cx="2201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Diócesis de Apatzingán, Morelia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F0B6FC5-CBC3-3BF2-E590-833D058C2CA3}"/>
              </a:ext>
            </a:extLst>
          </p:cNvPr>
          <p:cNvSpPr txBox="1"/>
          <p:nvPr/>
        </p:nvSpPr>
        <p:spPr>
          <a:xfrm>
            <a:off x="-24943" y="6596390"/>
            <a:ext cx="3177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Ciudad Lázaro Cárdenas, Tacámbaro y Zamora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F25D52DA-C527-E1E4-4E74-37FB1853C5E9}"/>
              </a:ext>
            </a:extLst>
          </p:cNvPr>
          <p:cNvSpPr txBox="1"/>
          <p:nvPr/>
        </p:nvSpPr>
        <p:spPr>
          <a:xfrm>
            <a:off x="1111349" y="0"/>
            <a:ext cx="87501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/>
              <a:t>Recuperamos lo aprendido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6C4D474C-FCBC-5C6C-1FCB-90361EBC3CF7}"/>
              </a:ext>
            </a:extLst>
          </p:cNvPr>
          <p:cNvSpPr/>
          <p:nvPr/>
        </p:nvSpPr>
        <p:spPr>
          <a:xfrm>
            <a:off x="10754272" y="1787042"/>
            <a:ext cx="15139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1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“Familia pequeña Iglesia, Don de Dios y esperanza de la Iglesia en México”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9CECAB7-8AB5-4B53-BFB5-D7433F87A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0529" y="0"/>
            <a:ext cx="1361471" cy="1800887"/>
          </a:xfrm>
          <a:prstGeom prst="rect">
            <a:avLst/>
          </a:prstGeom>
        </p:spPr>
      </p:pic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89C08258-B7BF-6A9A-9FE1-C4FA541E04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942183"/>
              </p:ext>
            </p:extLst>
          </p:nvPr>
        </p:nvGraphicFramePr>
        <p:xfrm>
          <a:off x="1315092" y="973664"/>
          <a:ext cx="8844909" cy="51094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89834">
                  <a:extLst>
                    <a:ext uri="{9D8B030D-6E8A-4147-A177-3AD203B41FA5}">
                      <a16:colId xmlns:a16="http://schemas.microsoft.com/office/drawing/2014/main" val="4002549830"/>
                    </a:ext>
                  </a:extLst>
                </a:gridCol>
                <a:gridCol w="2855075">
                  <a:extLst>
                    <a:ext uri="{9D8B030D-6E8A-4147-A177-3AD203B41FA5}">
                      <a16:colId xmlns:a16="http://schemas.microsoft.com/office/drawing/2014/main" val="400905733"/>
                    </a:ext>
                  </a:extLst>
                </a:gridCol>
              </a:tblGrid>
              <a:tr h="833460">
                <a:tc>
                  <a:txBody>
                    <a:bodyPr/>
                    <a:lstStyle/>
                    <a:p>
                      <a:pPr algn="ctr"/>
                      <a:r>
                        <a:rPr lang="es-MX" sz="4000" dirty="0"/>
                        <a:t>Referencia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3600" dirty="0"/>
                        <a:t>Respuestas</a:t>
                      </a:r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7115289"/>
                  </a:ext>
                </a:extLst>
              </a:tr>
              <a:tr h="1123359">
                <a:tc>
                  <a:txBody>
                    <a:bodyPr/>
                    <a:lstStyle/>
                    <a:p>
                      <a:r>
                        <a:rPr lang="es-MX" sz="2000" b="1" dirty="0"/>
                        <a:t>Anécdota</a:t>
                      </a:r>
                      <a:r>
                        <a:rPr lang="es-MX" dirty="0"/>
                        <a:t>: Comparte las enseñanzas que te deja la vida familiar de los dos matrimonios que se relata en la anécdota.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7585020"/>
                  </a:ext>
                </a:extLst>
              </a:tr>
              <a:tr h="1123359">
                <a:tc>
                  <a:txBody>
                    <a:bodyPr/>
                    <a:lstStyle/>
                    <a:p>
                      <a:r>
                        <a:rPr lang="es-MX" sz="2000" b="1" dirty="0"/>
                        <a:t>Texto Bíblico</a:t>
                      </a:r>
                      <a:r>
                        <a:rPr lang="es-MX" dirty="0"/>
                        <a:t>: ¿De qué manera te ayuda y motiva la fe, entrega y disposición de María, para aceptar y vivir según la voluntad de Dios?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0298564"/>
                  </a:ext>
                </a:extLst>
              </a:tr>
              <a:tr h="797223">
                <a:tc>
                  <a:txBody>
                    <a:bodyPr/>
                    <a:lstStyle/>
                    <a:p>
                      <a:r>
                        <a:rPr lang="es-MX" sz="2000" b="1" dirty="0"/>
                        <a:t>Doctrina de la Iglesia</a:t>
                      </a:r>
                      <a:r>
                        <a:rPr lang="es-MX" dirty="0"/>
                        <a:t>: ¿Qué dones recibe la familia si tiene como centro a Cristo?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0632262"/>
                  </a:ext>
                </a:extLst>
              </a:tr>
              <a:tr h="434849">
                <a:tc>
                  <a:txBody>
                    <a:bodyPr/>
                    <a:lstStyle/>
                    <a:p>
                      <a:r>
                        <a:rPr lang="es-MX" dirty="0"/>
                        <a:t>¿Qué enseñanza te deja el mensaje de los obispos?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0675912"/>
                  </a:ext>
                </a:extLst>
              </a:tr>
              <a:tr h="797223">
                <a:tc>
                  <a:txBody>
                    <a:bodyPr/>
                    <a:lstStyle/>
                    <a:p>
                      <a:r>
                        <a:rPr lang="es-MX" sz="2000" b="1" dirty="0"/>
                        <a:t>Reflexión</a:t>
                      </a:r>
                      <a:r>
                        <a:rPr lang="es-MX" dirty="0"/>
                        <a:t>: ¿Qué mensaje nos deja la Virgen Santa María de Guadalupe?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15162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0574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866DEAF-7309-6D38-A270-CC8244D9C2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48" b="26855" l="1535" r="40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50" t="6140" r="62747" b="73076"/>
          <a:stretch/>
        </p:blipFill>
        <p:spPr>
          <a:xfrm>
            <a:off x="165363" y="47374"/>
            <a:ext cx="1398495" cy="1425389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714C03D-5CDA-BF78-DA27-29E333B2521E}"/>
              </a:ext>
            </a:extLst>
          </p:cNvPr>
          <p:cNvSpPr txBox="1"/>
          <p:nvPr/>
        </p:nvSpPr>
        <p:spPr>
          <a:xfrm>
            <a:off x="0" y="6240640"/>
            <a:ext cx="28832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/>
              <a:t>PROVINCIA ECLESIÁSTICA DE MORELIA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718C4B0-4D4E-F82C-D43B-8485B2A8F70B}"/>
              </a:ext>
            </a:extLst>
          </p:cNvPr>
          <p:cNvSpPr txBox="1"/>
          <p:nvPr/>
        </p:nvSpPr>
        <p:spPr>
          <a:xfrm>
            <a:off x="245541" y="6438888"/>
            <a:ext cx="2201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Diócesis de Apatzingán, Morelia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F0B6FC5-CBC3-3BF2-E590-833D058C2CA3}"/>
              </a:ext>
            </a:extLst>
          </p:cNvPr>
          <p:cNvSpPr txBox="1"/>
          <p:nvPr/>
        </p:nvSpPr>
        <p:spPr>
          <a:xfrm>
            <a:off x="-24943" y="6596390"/>
            <a:ext cx="3177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Ciudad Lázaro Cárdenas, Tacámbaro y Zamora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F25D52DA-C527-E1E4-4E74-37FB1853C5E9}"/>
              </a:ext>
            </a:extLst>
          </p:cNvPr>
          <p:cNvSpPr txBox="1"/>
          <p:nvPr/>
        </p:nvSpPr>
        <p:spPr>
          <a:xfrm>
            <a:off x="1331443" y="0"/>
            <a:ext cx="83189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/>
              <a:t>Celebración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7E7FD609-1E9C-C0C1-CE35-525546E952C2}"/>
              </a:ext>
            </a:extLst>
          </p:cNvPr>
          <p:cNvSpPr/>
          <p:nvPr/>
        </p:nvSpPr>
        <p:spPr>
          <a:xfrm>
            <a:off x="10754272" y="1787042"/>
            <a:ext cx="15139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1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“Familia pequeña Iglesia, Don de Dios y esperanza de la Iglesia en México”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CAD47BE-BAA4-A94B-8619-6CD43B5F38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0529" y="0"/>
            <a:ext cx="1361471" cy="1800887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4B149A4-2770-47F2-0AC8-AE7266DA1A86}"/>
              </a:ext>
            </a:extLst>
          </p:cNvPr>
          <p:cNvSpPr txBox="1"/>
          <p:nvPr/>
        </p:nvSpPr>
        <p:spPr>
          <a:xfrm>
            <a:off x="1127758" y="1914154"/>
            <a:ext cx="892605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3200" b="1" dirty="0"/>
              <a:t>En el nombre del Padre…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3200" b="1" dirty="0"/>
              <a:t>Padre Nuestro…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3200" b="1" dirty="0"/>
              <a:t>Dios te salve María…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sz="3200" b="1" dirty="0"/>
          </a:p>
        </p:txBody>
      </p:sp>
    </p:spTree>
    <p:extLst>
      <p:ext uri="{BB962C8B-B14F-4D97-AF65-F5344CB8AC3E}">
        <p14:creationId xmlns:p14="http://schemas.microsoft.com/office/powerpoint/2010/main" val="968435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AEE76A-3065-A949-512D-7F9E89113F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0388F13-6256-B373-DD73-E3EE1CC197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48" b="26855" l="1535" r="40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50" t="6140" r="62747" b="73076"/>
          <a:stretch/>
        </p:blipFill>
        <p:spPr>
          <a:xfrm>
            <a:off x="165363" y="47374"/>
            <a:ext cx="1398495" cy="1425389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09370CC-D6A2-7152-3195-46C1D431A775}"/>
              </a:ext>
            </a:extLst>
          </p:cNvPr>
          <p:cNvSpPr txBox="1"/>
          <p:nvPr/>
        </p:nvSpPr>
        <p:spPr>
          <a:xfrm>
            <a:off x="0" y="6240640"/>
            <a:ext cx="28832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/>
              <a:t>PROVINCIA ECLESIÁSTICA DE MORELIA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EC369F1-CF48-A5AF-C9FE-454B382DB99B}"/>
              </a:ext>
            </a:extLst>
          </p:cNvPr>
          <p:cNvSpPr txBox="1"/>
          <p:nvPr/>
        </p:nvSpPr>
        <p:spPr>
          <a:xfrm>
            <a:off x="245541" y="6438888"/>
            <a:ext cx="2201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Diócesis de Apatzingán, Morelia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028D831-6BDC-F9C4-E717-C7299C818B7F}"/>
              </a:ext>
            </a:extLst>
          </p:cNvPr>
          <p:cNvSpPr txBox="1"/>
          <p:nvPr/>
        </p:nvSpPr>
        <p:spPr>
          <a:xfrm>
            <a:off x="-24943" y="6596390"/>
            <a:ext cx="3177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Ciudad Lázaro Cárdenas, Tacámbaro y Zamora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EA5DB9B7-E22B-01FF-26F1-324375F8CCE4}"/>
              </a:ext>
            </a:extLst>
          </p:cNvPr>
          <p:cNvSpPr txBox="1"/>
          <p:nvPr/>
        </p:nvSpPr>
        <p:spPr>
          <a:xfrm>
            <a:off x="1331443" y="0"/>
            <a:ext cx="83189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/>
              <a:t>Celebración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D19304AF-066C-A099-F94D-A7C2CFF61852}"/>
              </a:ext>
            </a:extLst>
          </p:cNvPr>
          <p:cNvSpPr/>
          <p:nvPr/>
        </p:nvSpPr>
        <p:spPr>
          <a:xfrm>
            <a:off x="10754272" y="1787042"/>
            <a:ext cx="15139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1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“Familia pequeña Iglesia, Don de Dios y esperanza de la Iglesia en México”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F0A880A-A6BC-2601-7682-D7A3764913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30529" y="0"/>
            <a:ext cx="1361471" cy="1800887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16261B4-A717-0051-7A52-3C51084B7D60}"/>
              </a:ext>
            </a:extLst>
          </p:cNvPr>
          <p:cNvSpPr txBox="1"/>
          <p:nvPr/>
        </p:nvSpPr>
        <p:spPr>
          <a:xfrm>
            <a:off x="2743950" y="608055"/>
            <a:ext cx="55599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/>
              <a:t>Alabanza de la Guadalupana</a:t>
            </a:r>
          </a:p>
        </p:txBody>
      </p:sp>
      <p:pic>
        <p:nvPicPr>
          <p:cNvPr id="8" name="_La Guadalupana_ -- Canción con letra.">
            <a:hlinkClick r:id="" action="ppaction://media"/>
            <a:extLst>
              <a:ext uri="{FF2B5EF4-FFF2-40B4-BE49-F238E27FC236}">
                <a16:creationId xmlns:a16="http://schemas.microsoft.com/office/drawing/2014/main" id="{BAECB484-CA90-E470-A63D-23E8CC5A2FB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936" y="1192830"/>
            <a:ext cx="12124959" cy="5665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434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583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5FF69C-E5D1-4E2B-EDE6-CBDAFA4307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99380B7-9D49-26BA-986B-736CB8EDD3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48" b="26855" l="1535" r="40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50" t="6140" r="62747" b="73076"/>
          <a:stretch/>
        </p:blipFill>
        <p:spPr>
          <a:xfrm>
            <a:off x="165363" y="47374"/>
            <a:ext cx="1398495" cy="1425389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E4B660D-3D82-C00D-C07F-0061F7D61A84}"/>
              </a:ext>
            </a:extLst>
          </p:cNvPr>
          <p:cNvSpPr txBox="1"/>
          <p:nvPr/>
        </p:nvSpPr>
        <p:spPr>
          <a:xfrm>
            <a:off x="0" y="6240640"/>
            <a:ext cx="28832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/>
              <a:t>PROVINCIA ECLESIÁSTICA DE MORELIA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5DCE263-F66C-9A68-1E92-E86B9206A188}"/>
              </a:ext>
            </a:extLst>
          </p:cNvPr>
          <p:cNvSpPr txBox="1"/>
          <p:nvPr/>
        </p:nvSpPr>
        <p:spPr>
          <a:xfrm>
            <a:off x="245541" y="6438888"/>
            <a:ext cx="2201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Diócesis de Apatzingán, Morelia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0605FDBE-17B4-5DD0-DE0D-92E9B6C334BF}"/>
              </a:ext>
            </a:extLst>
          </p:cNvPr>
          <p:cNvSpPr txBox="1"/>
          <p:nvPr/>
        </p:nvSpPr>
        <p:spPr>
          <a:xfrm>
            <a:off x="-24943" y="6596390"/>
            <a:ext cx="3177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Ciudad Lázaro Cárdenas, Tacámbaro y Zamora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FCB4A01B-50A7-ACF9-033B-CD70F32A1FD5}"/>
              </a:ext>
            </a:extLst>
          </p:cNvPr>
          <p:cNvSpPr txBox="1"/>
          <p:nvPr/>
        </p:nvSpPr>
        <p:spPr>
          <a:xfrm>
            <a:off x="1331443" y="0"/>
            <a:ext cx="83189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/>
              <a:t>Celebración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8270086A-0C2C-B922-AB21-4E4E8A9D2F61}"/>
              </a:ext>
            </a:extLst>
          </p:cNvPr>
          <p:cNvSpPr/>
          <p:nvPr/>
        </p:nvSpPr>
        <p:spPr>
          <a:xfrm>
            <a:off x="10754272" y="1787042"/>
            <a:ext cx="15139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1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“Familia pequeña Iglesia, Don de Dios y esperanza de la Iglesia en México”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7D01356-F4D7-16B5-81AC-26D4E4D71C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0529" y="0"/>
            <a:ext cx="1361471" cy="1800887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A8740CAE-359E-82CA-DCA2-47B3195C3E1C}"/>
              </a:ext>
            </a:extLst>
          </p:cNvPr>
          <p:cNvSpPr txBox="1"/>
          <p:nvPr/>
        </p:nvSpPr>
        <p:spPr>
          <a:xfrm>
            <a:off x="724380" y="1223882"/>
            <a:ext cx="892605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3200" b="1" dirty="0"/>
              <a:t>Compartan alguna bendición o milagro recibido de nuestra Señora de Guadalupe.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3200" b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3200" b="1" dirty="0"/>
              <a:t>Para nosotros, los mexicanos, la Virgen de Guadalupe es muy significativa, ya que se apareció a San Juan Diego para traernos la paz, para conformar nuestra nación y hacer que su Hijo reine en nuestra patria, y no contenta con esto, se quiso quedar con nosotros, vive en el Tepeyac.</a:t>
            </a:r>
          </a:p>
        </p:txBody>
      </p:sp>
    </p:spTree>
    <p:extLst>
      <p:ext uri="{BB962C8B-B14F-4D97-AF65-F5344CB8AC3E}">
        <p14:creationId xmlns:p14="http://schemas.microsoft.com/office/powerpoint/2010/main" val="3257692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A33B9D-A48E-E9A3-3435-58F8AEF9E0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198C1DC-5F65-F893-D360-8AD15E7907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48" b="26855" l="1535" r="40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50" t="6140" r="62747" b="73076"/>
          <a:stretch/>
        </p:blipFill>
        <p:spPr>
          <a:xfrm>
            <a:off x="165363" y="47374"/>
            <a:ext cx="1398495" cy="1425389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4DB7FD8-35F9-F744-DD2B-43375E50889B}"/>
              </a:ext>
            </a:extLst>
          </p:cNvPr>
          <p:cNvSpPr txBox="1"/>
          <p:nvPr/>
        </p:nvSpPr>
        <p:spPr>
          <a:xfrm>
            <a:off x="0" y="6240640"/>
            <a:ext cx="28832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/>
              <a:t>PROVINCIA ECLESIÁSTICA DE MORELIA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C5A32C4-D194-EFE6-9DD3-640EAE4D750D}"/>
              </a:ext>
            </a:extLst>
          </p:cNvPr>
          <p:cNvSpPr txBox="1"/>
          <p:nvPr/>
        </p:nvSpPr>
        <p:spPr>
          <a:xfrm>
            <a:off x="245541" y="6438888"/>
            <a:ext cx="2201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Diócesis de Apatzingán, Morelia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487C617E-C50D-F948-9CF3-315B93CDFA0B}"/>
              </a:ext>
            </a:extLst>
          </p:cNvPr>
          <p:cNvSpPr txBox="1"/>
          <p:nvPr/>
        </p:nvSpPr>
        <p:spPr>
          <a:xfrm>
            <a:off x="-24943" y="6596390"/>
            <a:ext cx="3177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Ciudad Lázaro Cárdenas, Tacámbaro y Zamora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C3E2E32F-889B-3676-6FD5-D21DF373B348}"/>
              </a:ext>
            </a:extLst>
          </p:cNvPr>
          <p:cNvSpPr txBox="1"/>
          <p:nvPr/>
        </p:nvSpPr>
        <p:spPr>
          <a:xfrm>
            <a:off x="1331443" y="0"/>
            <a:ext cx="83189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/>
              <a:t>Celebración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D3CD9101-1080-5083-E09D-EE776AD39D30}"/>
              </a:ext>
            </a:extLst>
          </p:cNvPr>
          <p:cNvSpPr/>
          <p:nvPr/>
        </p:nvSpPr>
        <p:spPr>
          <a:xfrm>
            <a:off x="10754272" y="1787042"/>
            <a:ext cx="15139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1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“Familia pequeña Iglesia, Don de Dios y esperanza de la Iglesia en México”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1EB1222-DE52-C9E7-102C-8F12B507FA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30529" y="0"/>
            <a:ext cx="1361471" cy="1800887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420FADA-3FB6-C2F1-3FA9-CA117CAE350C}"/>
              </a:ext>
            </a:extLst>
          </p:cNvPr>
          <p:cNvSpPr txBox="1"/>
          <p:nvPr/>
        </p:nvSpPr>
        <p:spPr>
          <a:xfrm>
            <a:off x="3467359" y="613210"/>
            <a:ext cx="89260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/>
              <a:t>Himno a la Humildad</a:t>
            </a:r>
          </a:p>
        </p:txBody>
      </p:sp>
      <p:pic>
        <p:nvPicPr>
          <p:cNvPr id="9" name="Marco Antonio Solís - Himno a la humildad _ Lyric video">
            <a:hlinkClick r:id="" action="ppaction://media"/>
            <a:extLst>
              <a:ext uri="{FF2B5EF4-FFF2-40B4-BE49-F238E27FC236}">
                <a16:creationId xmlns:a16="http://schemas.microsoft.com/office/drawing/2014/main" id="{33D6BF3F-BCA0-F2B9-2AF2-845B362236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4944" y="1097280"/>
            <a:ext cx="12216943" cy="5774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672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12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866DEAF-7309-6D38-A270-CC8244D9C2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48" b="26855" l="1535" r="40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50" t="6140" r="62747" b="73076"/>
          <a:stretch/>
        </p:blipFill>
        <p:spPr>
          <a:xfrm>
            <a:off x="165363" y="47374"/>
            <a:ext cx="1398495" cy="1425389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714C03D-5CDA-BF78-DA27-29E333B2521E}"/>
              </a:ext>
            </a:extLst>
          </p:cNvPr>
          <p:cNvSpPr txBox="1"/>
          <p:nvPr/>
        </p:nvSpPr>
        <p:spPr>
          <a:xfrm>
            <a:off x="0" y="6240640"/>
            <a:ext cx="28832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/>
              <a:t>PROVINCIA ECLESIÁSTICA DE MORELIA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718C4B0-4D4E-F82C-D43B-8485B2A8F70B}"/>
              </a:ext>
            </a:extLst>
          </p:cNvPr>
          <p:cNvSpPr txBox="1"/>
          <p:nvPr/>
        </p:nvSpPr>
        <p:spPr>
          <a:xfrm>
            <a:off x="245541" y="6438888"/>
            <a:ext cx="2201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Diócesis de Apatzingán, Morelia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F0B6FC5-CBC3-3BF2-E590-833D058C2CA3}"/>
              </a:ext>
            </a:extLst>
          </p:cNvPr>
          <p:cNvSpPr txBox="1"/>
          <p:nvPr/>
        </p:nvSpPr>
        <p:spPr>
          <a:xfrm>
            <a:off x="-24943" y="6596390"/>
            <a:ext cx="3177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Ciudad Lázaro Cárdenas, Tacámbaro y Zamora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F25D52DA-C527-E1E4-4E74-37FB1853C5E9}"/>
              </a:ext>
            </a:extLst>
          </p:cNvPr>
          <p:cNvSpPr txBox="1"/>
          <p:nvPr/>
        </p:nvSpPr>
        <p:spPr>
          <a:xfrm>
            <a:off x="1331443" y="0"/>
            <a:ext cx="85086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/>
              <a:t>Oración inicial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D631D6A9-6CBE-0C10-259E-D3E426191BA6}"/>
              </a:ext>
            </a:extLst>
          </p:cNvPr>
          <p:cNvSpPr/>
          <p:nvPr/>
        </p:nvSpPr>
        <p:spPr>
          <a:xfrm>
            <a:off x="10754272" y="1787042"/>
            <a:ext cx="15139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1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“Familia pequeña Iglesia, Don de Dios y esperanza de la Iglesia en México”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9A1AA99-A474-6AA2-5583-78441639E3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0529" y="0"/>
            <a:ext cx="1361471" cy="1800887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8" name="Vista general de diapositiva 7">
                <a:extLst>
                  <a:ext uri="{FF2B5EF4-FFF2-40B4-BE49-F238E27FC236}">
                    <a16:creationId xmlns:a16="http://schemas.microsoft.com/office/drawing/2014/main" id="{2FBB7376-A04B-02F2-E526-16CC484E250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61128328"/>
                  </p:ext>
                </p:extLst>
              </p:nvPr>
            </p:nvGraphicFramePr>
            <p:xfrm flipV="1">
              <a:off x="477800" y="422421"/>
              <a:ext cx="117423" cy="66050"/>
            </p:xfrm>
            <a:graphic>
              <a:graphicData uri="http://schemas.microsoft.com/office/powerpoint/2016/slidezoom">
                <pslz:sldZm>
                  <pslz:sldZmObj sldId="258" cId="3015678333">
                    <pslz:zmPr id="{87E2F5DF-D472-4A9E-BA07-4837F5FB88F1}" returnToParent="0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 flipV="1">
                          <a:off x="0" y="0"/>
                          <a:ext cx="117423" cy="6605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8" name="Vista general de diapositiva 7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2FBB7376-A04B-02F2-E526-16CC484E250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flipV="1">
                <a:off x="477800" y="422421"/>
                <a:ext cx="117423" cy="6605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11" name="Imagen 10">
            <a:extLst>
              <a:ext uri="{FF2B5EF4-FFF2-40B4-BE49-F238E27FC236}">
                <a16:creationId xmlns:a16="http://schemas.microsoft.com/office/drawing/2014/main" id="{774C0442-9F77-8563-B0EB-35544040FDD0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35000"/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1" y="0"/>
            <a:ext cx="10830528" cy="6700498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CC66E670-4606-EDD5-187A-C8B71D49930F}"/>
              </a:ext>
            </a:extLst>
          </p:cNvPr>
          <p:cNvSpPr txBox="1"/>
          <p:nvPr/>
        </p:nvSpPr>
        <p:spPr>
          <a:xfrm>
            <a:off x="1331443" y="6700498"/>
            <a:ext cx="879403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900">
                <a:hlinkClick r:id="rId9" tooltip="https://www.flickr.com/photos/pierremarcel/3422528678"/>
              </a:rPr>
              <a:t>Esta foto</a:t>
            </a:r>
            <a:r>
              <a:rPr lang="es-MX" sz="900"/>
              <a:t> de Autor desconocido está bajo licencia </a:t>
            </a:r>
            <a:r>
              <a:rPr lang="es-MX" sz="900">
                <a:hlinkClick r:id="rId10" tooltip="https://creativecommons.org/licenses/by-nc-nd/3.0/"/>
              </a:rPr>
              <a:t>CC BY-NC-ND</a:t>
            </a:r>
            <a:endParaRPr lang="es-MX" sz="90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DC3A5C9-8D7C-68E1-C4C8-DAF31A9FCD5A}"/>
              </a:ext>
            </a:extLst>
          </p:cNvPr>
          <p:cNvSpPr txBox="1"/>
          <p:nvPr/>
        </p:nvSpPr>
        <p:spPr>
          <a:xfrm>
            <a:off x="1441612" y="879569"/>
            <a:ext cx="7769923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b="1" dirty="0"/>
              <a:t> Infunde, Señor, tu gracia en nuestros corazones para que cuantos, por el anuncio del ángel, hemos conocido la encarnación de tu Hijo Jesucristo, por su pasión y su cruz lleguemos a la gloria de su Resurrección.</a:t>
            </a:r>
          </a:p>
          <a:p>
            <a:pPr algn="ctr"/>
            <a:r>
              <a:rPr lang="es-MX" b="1" dirty="0"/>
              <a:t>El ángel del Señor anunció a María,</a:t>
            </a:r>
          </a:p>
          <a:p>
            <a:pPr algn="ctr"/>
            <a:r>
              <a:rPr lang="es-MX" b="1" dirty="0"/>
              <a:t>         Y ella concibió por obra del Espíritu Santo.</a:t>
            </a:r>
          </a:p>
          <a:p>
            <a:pPr algn="ctr"/>
            <a:r>
              <a:rPr lang="es-MX" b="1" dirty="0"/>
              <a:t>          Dios te salve María…</a:t>
            </a:r>
          </a:p>
          <a:p>
            <a:pPr algn="ctr"/>
            <a:r>
              <a:rPr lang="es-MX" b="1" dirty="0"/>
              <a:t>…Santa María, Madre de Dios…</a:t>
            </a:r>
          </a:p>
          <a:p>
            <a:pPr algn="ctr"/>
            <a:endParaRPr lang="es-MX" b="1" dirty="0"/>
          </a:p>
          <a:p>
            <a:pPr algn="ctr"/>
            <a:r>
              <a:rPr lang="es-MX" b="1" dirty="0"/>
              <a:t>He aquí la esclava del Señor.</a:t>
            </a:r>
          </a:p>
          <a:p>
            <a:pPr algn="ctr"/>
            <a:r>
              <a:rPr lang="es-MX" b="1" dirty="0"/>
              <a:t>          Hágase en mí según tú palabra.</a:t>
            </a:r>
          </a:p>
          <a:p>
            <a:pPr algn="ctr"/>
            <a:r>
              <a:rPr lang="es-MX" b="1" dirty="0"/>
              <a:t>          Dios te salve María… Santa María, Madre de Dios…</a:t>
            </a:r>
          </a:p>
          <a:p>
            <a:pPr algn="ctr"/>
            <a:endParaRPr lang="es-MX" b="1" dirty="0"/>
          </a:p>
          <a:p>
            <a:pPr algn="ctr"/>
            <a:r>
              <a:rPr lang="es-MX" b="1" dirty="0"/>
              <a:t>Y el Verbo de Dios se hizo carne.   </a:t>
            </a:r>
          </a:p>
          <a:p>
            <a:pPr algn="ctr"/>
            <a:r>
              <a:rPr lang="es-MX" b="1" dirty="0"/>
              <a:t>          Y habitó entre nosotros.</a:t>
            </a:r>
          </a:p>
          <a:p>
            <a:pPr algn="ctr"/>
            <a:r>
              <a:rPr lang="es-MX" b="1" dirty="0"/>
              <a:t>           Dios te salve María… Santa María, Madre de Dios…</a:t>
            </a:r>
          </a:p>
          <a:p>
            <a:pPr algn="just"/>
            <a:endParaRPr lang="es-MX" b="1" dirty="0"/>
          </a:p>
          <a:p>
            <a:pPr algn="just"/>
            <a:r>
              <a:rPr lang="es-MX" b="1" dirty="0"/>
              <a:t>Ruega por nosotros, Santa Madre de Dios, para que seamos dignos de alcanzar las promesas y gracias de nuestro Señor Jesucristo. Amén.</a:t>
            </a:r>
          </a:p>
          <a:p>
            <a:pPr algn="just"/>
            <a:endParaRPr lang="es-MX" b="1" dirty="0"/>
          </a:p>
          <a:p>
            <a:pPr algn="just"/>
            <a:endParaRPr lang="es-MX" dirty="0"/>
          </a:p>
          <a:p>
            <a:pPr algn="just"/>
            <a:endParaRPr lang="es-MX" dirty="0"/>
          </a:p>
          <a:p>
            <a:pPr algn="just"/>
            <a:r>
              <a:rPr lang="es-MX" dirty="0"/>
              <a:t>             </a:t>
            </a:r>
          </a:p>
        </p:txBody>
      </p:sp>
    </p:spTree>
    <p:extLst>
      <p:ext uri="{BB962C8B-B14F-4D97-AF65-F5344CB8AC3E}">
        <p14:creationId xmlns:p14="http://schemas.microsoft.com/office/powerpoint/2010/main" val="3015678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2B3B29-2867-D13C-4CE7-DAFAA073F2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5285372-5DBC-8AE0-7C74-D5DA7B3761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48" b="26855" l="1535" r="40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50" t="6140" r="62747" b="73076"/>
          <a:stretch/>
        </p:blipFill>
        <p:spPr>
          <a:xfrm>
            <a:off x="165363" y="47374"/>
            <a:ext cx="1398495" cy="1425389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8805FE09-2BF8-C29B-4C7A-7EE2F3D2FD40}"/>
              </a:ext>
            </a:extLst>
          </p:cNvPr>
          <p:cNvSpPr txBox="1"/>
          <p:nvPr/>
        </p:nvSpPr>
        <p:spPr>
          <a:xfrm>
            <a:off x="0" y="6240640"/>
            <a:ext cx="28832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/>
              <a:t>PROVINCIA ECLESIÁSTICA DE MORELIA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D3107F2-DEA8-1932-0674-70F067C05C1B}"/>
              </a:ext>
            </a:extLst>
          </p:cNvPr>
          <p:cNvSpPr txBox="1"/>
          <p:nvPr/>
        </p:nvSpPr>
        <p:spPr>
          <a:xfrm>
            <a:off x="245541" y="6438888"/>
            <a:ext cx="2201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Diócesis de Apatzingán, Morelia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5342D46B-F686-EB0A-68EB-B6532073AD0B}"/>
              </a:ext>
            </a:extLst>
          </p:cNvPr>
          <p:cNvSpPr txBox="1"/>
          <p:nvPr/>
        </p:nvSpPr>
        <p:spPr>
          <a:xfrm>
            <a:off x="-24943" y="6596390"/>
            <a:ext cx="3177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Ciudad Lázaro Cárdenas, Tacámbaro y Zamora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97502D08-243F-2924-69DA-7814FE79FB6A}"/>
              </a:ext>
            </a:extLst>
          </p:cNvPr>
          <p:cNvSpPr txBox="1"/>
          <p:nvPr/>
        </p:nvSpPr>
        <p:spPr>
          <a:xfrm>
            <a:off x="1331443" y="0"/>
            <a:ext cx="83189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/>
              <a:t>Celebración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624CD095-795C-2DE4-6492-4CEB5BCAE1E1}"/>
              </a:ext>
            </a:extLst>
          </p:cNvPr>
          <p:cNvSpPr/>
          <p:nvPr/>
        </p:nvSpPr>
        <p:spPr>
          <a:xfrm>
            <a:off x="10754272" y="1787042"/>
            <a:ext cx="15139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1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“Familia pequeña Iglesia, Don de Dios y esperanza de la Iglesia en México”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4A040E3-9D86-61B2-AA80-F02A9153BA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0529" y="0"/>
            <a:ext cx="1361471" cy="1800887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48243C58-B979-3DCD-DCA2-5CB1A29FA70B}"/>
              </a:ext>
            </a:extLst>
          </p:cNvPr>
          <p:cNvSpPr txBox="1"/>
          <p:nvPr/>
        </p:nvSpPr>
        <p:spPr>
          <a:xfrm>
            <a:off x="1563793" y="760068"/>
            <a:ext cx="80865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3200" b="1" dirty="0"/>
              <a:t>Oración de la Semana de la Familia 2025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6F65196-F6B6-EAB0-3A0A-8C491A5BF56E}"/>
              </a:ext>
            </a:extLst>
          </p:cNvPr>
          <p:cNvSpPr txBox="1"/>
          <p:nvPr/>
        </p:nvSpPr>
        <p:spPr>
          <a:xfrm>
            <a:off x="1089428" y="1344843"/>
            <a:ext cx="9256254" cy="6555641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algn="ctr"/>
            <a:r>
              <a:rPr lang="es-MX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Te damos gracias Señor </a:t>
            </a:r>
          </a:p>
          <a:p>
            <a:pPr algn="ctr"/>
            <a:r>
              <a:rPr lang="es-MX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porque has querido hacer de las familias</a:t>
            </a:r>
          </a:p>
          <a:p>
            <a:pPr algn="ctr"/>
            <a:r>
              <a:rPr lang="es-MX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 uno de los más grandes regalos</a:t>
            </a:r>
          </a:p>
          <a:p>
            <a:pPr algn="ctr"/>
            <a:r>
              <a:rPr lang="es-MX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para toda la humanidad</a:t>
            </a:r>
          </a:p>
          <a:p>
            <a:pPr algn="ctr"/>
            <a:r>
              <a:rPr lang="es-MX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 y te has manifestado de un modo especial, </a:t>
            </a:r>
          </a:p>
          <a:p>
            <a:pPr algn="ctr"/>
            <a:r>
              <a:rPr lang="es-MX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en ellas y por medio de ellas, </a:t>
            </a:r>
          </a:p>
          <a:p>
            <a:pPr algn="ctr"/>
            <a:r>
              <a:rPr lang="es-MX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al pueblo mexicano.</a:t>
            </a:r>
          </a:p>
          <a:p>
            <a:pPr algn="ctr"/>
            <a:endParaRPr lang="es-MX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MX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Te damos gracias Señor</a:t>
            </a:r>
          </a:p>
          <a:p>
            <a:pPr algn="ctr"/>
            <a:r>
              <a:rPr lang="es-MX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porque haces de cada familia</a:t>
            </a:r>
          </a:p>
          <a:p>
            <a:pPr algn="ctr"/>
            <a:r>
              <a:rPr lang="es-MX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una pequeña Iglesia doméstica, comunidad de fe,</a:t>
            </a:r>
          </a:p>
          <a:p>
            <a:pPr algn="ctr"/>
            <a:r>
              <a:rPr lang="es-MX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una “Casita Sagrada”, en la que, </a:t>
            </a:r>
          </a:p>
          <a:p>
            <a:pPr algn="ctr"/>
            <a:r>
              <a:rPr lang="es-MX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del mismo modo que en María</a:t>
            </a:r>
          </a:p>
          <a:p>
            <a:pPr algn="ctr"/>
            <a:r>
              <a:rPr lang="es-MX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se haga realidad tu hijo Jesucristo, </a:t>
            </a:r>
          </a:p>
          <a:p>
            <a:pPr algn="ctr"/>
            <a:r>
              <a:rPr lang="es-MX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nuestro Salvador.</a:t>
            </a:r>
          </a:p>
          <a:p>
            <a:pPr algn="ctr"/>
            <a:endParaRPr lang="es-MX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MX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Te damos gracias Señor </a:t>
            </a:r>
          </a:p>
          <a:p>
            <a:pPr algn="ctr"/>
            <a:r>
              <a:rPr lang="es-MX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porque has puesto en cada una de nuestras familias </a:t>
            </a:r>
          </a:p>
          <a:p>
            <a:pPr algn="ctr"/>
            <a:r>
              <a:rPr lang="es-MX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la conciencia misionera y evangelizadora </a:t>
            </a:r>
          </a:p>
          <a:p>
            <a:pPr algn="ctr"/>
            <a:r>
              <a:rPr lang="es-MX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y la has llamado a ser signos de esperanza </a:t>
            </a:r>
          </a:p>
          <a:p>
            <a:pPr algn="ctr"/>
            <a:r>
              <a:rPr lang="es-MX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en medio de un mundo convulsionado </a:t>
            </a:r>
          </a:p>
          <a:p>
            <a:pPr algn="ctr"/>
            <a:r>
              <a:rPr lang="es-MX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que desdice su ser y su quehacer.</a:t>
            </a:r>
          </a:p>
          <a:p>
            <a:pPr algn="ctr"/>
            <a:endParaRPr lang="es-MX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MX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MX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MX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MX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MX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MX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MX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MX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MX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MX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Te damos gracias Señor </a:t>
            </a:r>
          </a:p>
          <a:p>
            <a:pPr algn="ctr"/>
            <a:r>
              <a:rPr lang="es-MX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porque has querido que cada familia </a:t>
            </a:r>
          </a:p>
          <a:p>
            <a:pPr algn="ctr"/>
            <a:r>
              <a:rPr lang="es-MX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llegue a ser un auténtico semillero de vocaciones, </a:t>
            </a:r>
          </a:p>
          <a:p>
            <a:pPr algn="ctr"/>
            <a:r>
              <a:rPr lang="es-MX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en el que cada uno de sus integrantes responda a Dios</a:t>
            </a:r>
          </a:p>
          <a:p>
            <a:pPr algn="ctr"/>
            <a:r>
              <a:rPr lang="es-MX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 en una vocación específica</a:t>
            </a:r>
          </a:p>
          <a:p>
            <a:pPr algn="ctr"/>
            <a:r>
              <a:rPr lang="es-MX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 y se transforme en esperanza de nuestra sociedad.  </a:t>
            </a:r>
          </a:p>
          <a:p>
            <a:pPr algn="ctr"/>
            <a:endParaRPr lang="es-MX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MX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Te damos gracias Señor </a:t>
            </a:r>
          </a:p>
          <a:p>
            <a:pPr algn="ctr"/>
            <a:r>
              <a:rPr lang="es-MX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porque llamas a las familias y a quienes las integran, a responder de manera comprometida y responsable a los desafíos y a las amenazas de los nuevos contextos en que con frecuencia se ven implicadas nuestras familias.</a:t>
            </a:r>
          </a:p>
          <a:p>
            <a:pPr algn="ctr"/>
            <a:endParaRPr lang="es-MX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MX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Gracias Señor por hacer de nuestras familias, un gran regalo para nuestra sociedad y la esperanza evangelizadora y transformadora de la Iglesia en México.</a:t>
            </a:r>
          </a:p>
          <a:p>
            <a:pPr algn="ctr"/>
            <a:endParaRPr lang="es-MX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MX" sz="1400" i="1" dirty="0">
                <a:latin typeface="Arial Black" panose="020B0A04020102020204" pitchFamily="34" charset="0"/>
                <a:cs typeface="Arial" panose="020B0604020202020204" pitchFamily="34" charset="0"/>
              </a:rPr>
              <a:t>Amén</a:t>
            </a:r>
          </a:p>
          <a:p>
            <a:pPr algn="ctr"/>
            <a:endParaRPr lang="es-MX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MX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MX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MX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34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8BE06D-D77F-19BF-46DA-7878701CB6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2261D03-FEA4-A4D3-6C5A-B0E38D33C4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48" b="26855" l="1535" r="40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50" t="6140" r="62747" b="73076"/>
          <a:stretch/>
        </p:blipFill>
        <p:spPr>
          <a:xfrm>
            <a:off x="165363" y="47374"/>
            <a:ext cx="1398495" cy="1425389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55517E4-6D53-68A6-0A76-0955654C4A1C}"/>
              </a:ext>
            </a:extLst>
          </p:cNvPr>
          <p:cNvSpPr txBox="1"/>
          <p:nvPr/>
        </p:nvSpPr>
        <p:spPr>
          <a:xfrm>
            <a:off x="0" y="6240640"/>
            <a:ext cx="28832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/>
              <a:t>PROVINCIA ECLESIÁSTICA DE MORELIA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3A81EFE-5503-58ED-1578-421D5BC187C7}"/>
              </a:ext>
            </a:extLst>
          </p:cNvPr>
          <p:cNvSpPr txBox="1"/>
          <p:nvPr/>
        </p:nvSpPr>
        <p:spPr>
          <a:xfrm>
            <a:off x="245541" y="6438888"/>
            <a:ext cx="2201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Diócesis de Apatzingán, Morelia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08F63329-D3AC-A627-74A4-9F4D8687A63C}"/>
              </a:ext>
            </a:extLst>
          </p:cNvPr>
          <p:cNvSpPr txBox="1"/>
          <p:nvPr/>
        </p:nvSpPr>
        <p:spPr>
          <a:xfrm>
            <a:off x="-24943" y="6596390"/>
            <a:ext cx="3177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Ciudad Lázaro Cárdenas, Tacámbaro y Zamora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B2C0961-10B4-B22D-192E-591AA2DA614A}"/>
              </a:ext>
            </a:extLst>
          </p:cNvPr>
          <p:cNvSpPr txBox="1"/>
          <p:nvPr/>
        </p:nvSpPr>
        <p:spPr>
          <a:xfrm>
            <a:off x="1331443" y="0"/>
            <a:ext cx="83189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/>
              <a:t>Celebración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DFDDAF7B-8463-A3B5-A8B4-636F9BB73353}"/>
              </a:ext>
            </a:extLst>
          </p:cNvPr>
          <p:cNvSpPr/>
          <p:nvPr/>
        </p:nvSpPr>
        <p:spPr>
          <a:xfrm>
            <a:off x="10754272" y="1787042"/>
            <a:ext cx="15139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1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“Familia pequeña Iglesia, Don de Dios y esperanza de la Iglesia en México”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818C2D1-8DA5-9C37-BDB6-DD16CEFDC6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0529" y="0"/>
            <a:ext cx="1361471" cy="1800887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A4ED15E2-6863-BA46-E048-087BCF681286}"/>
              </a:ext>
            </a:extLst>
          </p:cNvPr>
          <p:cNvSpPr txBox="1"/>
          <p:nvPr/>
        </p:nvSpPr>
        <p:spPr>
          <a:xfrm>
            <a:off x="1563857" y="1774972"/>
            <a:ext cx="80865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/>
              <a:t>¡Muchas gracias por sus atenciones!</a:t>
            </a:r>
          </a:p>
        </p:txBody>
      </p:sp>
      <p:pic>
        <p:nvPicPr>
          <p:cNvPr id="1028" name="Picture 4" descr="CódigoGuadalupe2031 | La casita sagrada - YouTube">
            <a:extLst>
              <a:ext uri="{FF2B5EF4-FFF2-40B4-BE49-F238E27FC236}">
                <a16:creationId xmlns:a16="http://schemas.microsoft.com/office/drawing/2014/main" id="{2F241BF2-69A1-C043-2FC9-8460DC0D09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19"/>
          <a:stretch>
            <a:fillRect/>
          </a:stretch>
        </p:blipFill>
        <p:spPr bwMode="auto">
          <a:xfrm>
            <a:off x="2357013" y="2438498"/>
            <a:ext cx="6500267" cy="3501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8617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866DEAF-7309-6D38-A270-CC8244D9C2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48" b="26855" l="1535" r="40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50" t="6140" r="62747" b="73076"/>
          <a:stretch/>
        </p:blipFill>
        <p:spPr>
          <a:xfrm>
            <a:off x="165363" y="47374"/>
            <a:ext cx="1398495" cy="1425389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714C03D-5CDA-BF78-DA27-29E333B2521E}"/>
              </a:ext>
            </a:extLst>
          </p:cNvPr>
          <p:cNvSpPr txBox="1"/>
          <p:nvPr/>
        </p:nvSpPr>
        <p:spPr>
          <a:xfrm>
            <a:off x="0" y="6240640"/>
            <a:ext cx="28832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/>
              <a:t>PROVINCIA ECLESIÁSTICA DE MORELIA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718C4B0-4D4E-F82C-D43B-8485B2A8F70B}"/>
              </a:ext>
            </a:extLst>
          </p:cNvPr>
          <p:cNvSpPr txBox="1"/>
          <p:nvPr/>
        </p:nvSpPr>
        <p:spPr>
          <a:xfrm>
            <a:off x="245541" y="6438888"/>
            <a:ext cx="2201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Diócesis de Apatzingán, Morelia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F0B6FC5-CBC3-3BF2-E590-833D058C2CA3}"/>
              </a:ext>
            </a:extLst>
          </p:cNvPr>
          <p:cNvSpPr txBox="1"/>
          <p:nvPr/>
        </p:nvSpPr>
        <p:spPr>
          <a:xfrm>
            <a:off x="-24943" y="6615640"/>
            <a:ext cx="3177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Ciudad Lázaro Cárdenas, Tacámbaro y Zamora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F25D52DA-C527-E1E4-4E74-37FB1853C5E9}"/>
              </a:ext>
            </a:extLst>
          </p:cNvPr>
          <p:cNvSpPr txBox="1"/>
          <p:nvPr/>
        </p:nvSpPr>
        <p:spPr>
          <a:xfrm>
            <a:off x="1331443" y="0"/>
            <a:ext cx="85086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/>
              <a:t>Objetivo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D2A901C8-DC1F-4F43-E2A0-E1FEE447424D}"/>
              </a:ext>
            </a:extLst>
          </p:cNvPr>
          <p:cNvSpPr/>
          <p:nvPr/>
        </p:nvSpPr>
        <p:spPr>
          <a:xfrm>
            <a:off x="10754272" y="1787042"/>
            <a:ext cx="15139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1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“Familia pequeña Iglesia, Don de Dios y esperanza de la Iglesia en México”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BD564A6-52FE-EB79-B992-AFBA0676F1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0529" y="0"/>
            <a:ext cx="1361471" cy="1800887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887F779-51EC-D86E-9AAD-98BD0C49AA61}"/>
              </a:ext>
            </a:extLst>
          </p:cNvPr>
          <p:cNvSpPr txBox="1"/>
          <p:nvPr/>
        </p:nvSpPr>
        <p:spPr>
          <a:xfrm>
            <a:off x="1220675" y="1472763"/>
            <a:ext cx="87302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400" b="1" dirty="0"/>
              <a:t>Propiciar la reflexión sobre la misión que la familia tiene como pequeña Iglesia mediante el estudio de la Palabra de Dios y de la Doctrina de la Iglesia, a fin de que las familias y cada uno de sus integrantes asuman la responsabilidad de construir la “Casita sagrada”, que habita la Virgen María, que nos consuela y su hijo, Jesucristo, a quien adoramos.</a:t>
            </a:r>
            <a:endParaRPr lang="es-MX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8C75696C-AFD7-8325-FBF4-07289BF7C9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5758376" y="3779874"/>
            <a:ext cx="2647188" cy="307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66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866DEAF-7309-6D38-A270-CC8244D9C2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48" b="26855" l="1535" r="40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50" t="6140" r="62747" b="73076"/>
          <a:stretch/>
        </p:blipFill>
        <p:spPr>
          <a:xfrm>
            <a:off x="165363" y="47374"/>
            <a:ext cx="1398495" cy="1425389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714C03D-5CDA-BF78-DA27-29E333B2521E}"/>
              </a:ext>
            </a:extLst>
          </p:cNvPr>
          <p:cNvSpPr txBox="1"/>
          <p:nvPr/>
        </p:nvSpPr>
        <p:spPr>
          <a:xfrm>
            <a:off x="0" y="6240640"/>
            <a:ext cx="28832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/>
              <a:t>PROVINCIA ECLESIÁSTICA DE MORELIA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718C4B0-4D4E-F82C-D43B-8485B2A8F70B}"/>
              </a:ext>
            </a:extLst>
          </p:cNvPr>
          <p:cNvSpPr txBox="1"/>
          <p:nvPr/>
        </p:nvSpPr>
        <p:spPr>
          <a:xfrm>
            <a:off x="245541" y="6438888"/>
            <a:ext cx="2201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Diócesis de Apatzingán, Morelia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F0B6FC5-CBC3-3BF2-E590-833D058C2CA3}"/>
              </a:ext>
            </a:extLst>
          </p:cNvPr>
          <p:cNvSpPr txBox="1"/>
          <p:nvPr/>
        </p:nvSpPr>
        <p:spPr>
          <a:xfrm>
            <a:off x="-24943" y="6596390"/>
            <a:ext cx="3177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Ciudad Lázaro Cárdenas, Tacámbaro y Zamora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F25D52DA-C527-E1E4-4E74-37FB1853C5E9}"/>
              </a:ext>
            </a:extLst>
          </p:cNvPr>
          <p:cNvSpPr txBox="1"/>
          <p:nvPr/>
        </p:nvSpPr>
        <p:spPr>
          <a:xfrm>
            <a:off x="1331443" y="0"/>
            <a:ext cx="85086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/>
              <a:t>Lema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9D13B6A-7719-83D3-AC7A-512C8BE43E03}"/>
              </a:ext>
            </a:extLst>
          </p:cNvPr>
          <p:cNvSpPr txBox="1"/>
          <p:nvPr/>
        </p:nvSpPr>
        <p:spPr>
          <a:xfrm>
            <a:off x="1441612" y="3140693"/>
            <a:ext cx="85086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/>
              <a:t>Signo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85042CB7-1050-B09E-CABD-31C0C2605564}"/>
              </a:ext>
            </a:extLst>
          </p:cNvPr>
          <p:cNvSpPr/>
          <p:nvPr/>
        </p:nvSpPr>
        <p:spPr>
          <a:xfrm>
            <a:off x="10754272" y="1787042"/>
            <a:ext cx="15139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1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“Familia pequeña Iglesia, Don de Dios y esperanza de la Iglesia en México”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31C0570-130B-BFB7-2626-BBA0AA957B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0529" y="0"/>
            <a:ext cx="1361471" cy="1800887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1A74A61-10E1-E935-C0F6-56D4B37D7267}"/>
              </a:ext>
            </a:extLst>
          </p:cNvPr>
          <p:cNvSpPr txBox="1"/>
          <p:nvPr/>
        </p:nvSpPr>
        <p:spPr>
          <a:xfrm>
            <a:off x="1588357" y="800448"/>
            <a:ext cx="638354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2800" b="1" dirty="0"/>
              <a:t>“Quiero que aquí se me construya una casa donde yo pueda consolar a mi pueblo y mi hijo sea adorado” </a:t>
            </a:r>
            <a:r>
              <a:rPr lang="es-MX" sz="2800" b="1" dirty="0" err="1"/>
              <a:t>Nican</a:t>
            </a:r>
            <a:r>
              <a:rPr lang="es-MX" sz="2800" b="1" dirty="0"/>
              <a:t> </a:t>
            </a:r>
            <a:r>
              <a:rPr lang="es-MX" sz="2800" b="1" dirty="0" err="1"/>
              <a:t>Mopohua</a:t>
            </a:r>
            <a:r>
              <a:rPr lang="es-MX" sz="2800" b="1" dirty="0"/>
              <a:t> No. 26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5F2A6E5D-20D8-00EB-7E07-727BB9549A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977574" y="2685179"/>
            <a:ext cx="3612213" cy="4172821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CD46DEAF-5116-8977-2751-C72B2CD6F8EC}"/>
              </a:ext>
            </a:extLst>
          </p:cNvPr>
          <p:cNvSpPr txBox="1"/>
          <p:nvPr/>
        </p:nvSpPr>
        <p:spPr>
          <a:xfrm>
            <a:off x="7147257" y="6858000"/>
            <a:ext cx="504304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900">
                <a:hlinkClick r:id="rId6" tooltip="https://www.flickr.com/photos/vazquez100/4041473368"/>
              </a:rPr>
              <a:t>Esta foto</a:t>
            </a:r>
            <a:r>
              <a:rPr lang="es-MX" sz="900"/>
              <a:t> de Autor desconocido está bajo licencia </a:t>
            </a:r>
            <a:r>
              <a:rPr lang="es-MX" sz="900">
                <a:hlinkClick r:id="rId7" tooltip="https://creativecommons.org/licenses/by-sa/3.0/"/>
              </a:rPr>
              <a:t>CC BY-SA</a:t>
            </a:r>
            <a:endParaRPr lang="es-MX" sz="90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6DB9BD88-4C42-006E-DE6E-8E7A3248FF42}"/>
              </a:ext>
            </a:extLst>
          </p:cNvPr>
          <p:cNvSpPr txBox="1"/>
          <p:nvPr/>
        </p:nvSpPr>
        <p:spPr>
          <a:xfrm flipH="1">
            <a:off x="1967353" y="4381754"/>
            <a:ext cx="4562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/>
              <a:t>Virgen de Guadalupe</a:t>
            </a:r>
          </a:p>
        </p:txBody>
      </p:sp>
    </p:spTree>
    <p:extLst>
      <p:ext uri="{BB962C8B-B14F-4D97-AF65-F5344CB8AC3E}">
        <p14:creationId xmlns:p14="http://schemas.microsoft.com/office/powerpoint/2010/main" val="2759368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B73CA9-D4B5-EEB6-4764-58512438FD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A405888-8C64-FA28-5727-055422DCF8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48" b="26855" l="1535" r="40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50" t="6140" r="62747" b="73076"/>
          <a:stretch/>
        </p:blipFill>
        <p:spPr>
          <a:xfrm>
            <a:off x="165363" y="47374"/>
            <a:ext cx="1398495" cy="1425389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627EDB9-8029-814B-5BDB-D16FFA5113A8}"/>
              </a:ext>
            </a:extLst>
          </p:cNvPr>
          <p:cNvSpPr txBox="1"/>
          <p:nvPr/>
        </p:nvSpPr>
        <p:spPr>
          <a:xfrm>
            <a:off x="0" y="6240640"/>
            <a:ext cx="28832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/>
              <a:t>PROVINCIA ECLESIÁSTICA DE MORELIA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D5A12F6-C8F4-9E0B-0B9F-D57669DC0D96}"/>
              </a:ext>
            </a:extLst>
          </p:cNvPr>
          <p:cNvSpPr txBox="1"/>
          <p:nvPr/>
        </p:nvSpPr>
        <p:spPr>
          <a:xfrm>
            <a:off x="245541" y="6438888"/>
            <a:ext cx="2201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Diócesis de Apatzingán, Morelia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542C0C6-DB2E-4A26-8D0F-18080F7EE30D}"/>
              </a:ext>
            </a:extLst>
          </p:cNvPr>
          <p:cNvSpPr txBox="1"/>
          <p:nvPr/>
        </p:nvSpPr>
        <p:spPr>
          <a:xfrm>
            <a:off x="-24943" y="6615640"/>
            <a:ext cx="3177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Ciudad Lázaro Cárdenas, Tacámbaro y Zamora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3AEF4A68-720E-A249-7B31-C77BC40ECDD4}"/>
              </a:ext>
            </a:extLst>
          </p:cNvPr>
          <p:cNvSpPr txBox="1"/>
          <p:nvPr/>
        </p:nvSpPr>
        <p:spPr>
          <a:xfrm>
            <a:off x="1331443" y="0"/>
            <a:ext cx="85086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/>
              <a:t>Justificación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1B420457-108A-7BE2-4650-4C39A3614F9C}"/>
              </a:ext>
            </a:extLst>
          </p:cNvPr>
          <p:cNvSpPr/>
          <p:nvPr/>
        </p:nvSpPr>
        <p:spPr>
          <a:xfrm>
            <a:off x="10754272" y="1787042"/>
            <a:ext cx="15139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1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“Familia pequeña Iglesia, Don de Dios y esperanza de la Iglesia en México”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AF7AFD7-43D1-412B-E78C-58A7CBF7B4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0529" y="0"/>
            <a:ext cx="1361471" cy="1800887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5A491ED8-F963-86DB-3D48-1211B3D28D6A}"/>
              </a:ext>
            </a:extLst>
          </p:cNvPr>
          <p:cNvSpPr txBox="1"/>
          <p:nvPr/>
        </p:nvSpPr>
        <p:spPr>
          <a:xfrm>
            <a:off x="1441612" y="1114240"/>
            <a:ext cx="798374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400" b="1" dirty="0"/>
              <a:t>Después de haber contemplado en la primera catequesis a la familia como uno de los más grandes regalos que Dios ha permitido que se preserven en nuestro pueblo mexicano, nos proponemos ahora hacer un acercamiento a la familia, que es considerada como pequeña Iglesia, y que está llamada a ser y a construir la Casita sagrada en la que vive Cristo nuestro Redentor.</a:t>
            </a:r>
            <a:endParaRPr lang="es-MX" dirty="0"/>
          </a:p>
        </p:txBody>
      </p:sp>
      <p:pic>
        <p:nvPicPr>
          <p:cNvPr id="1026" name="Picture 2" descr="Construyendo la Casita Sagrada | Monterrey">
            <a:extLst>
              <a:ext uri="{FF2B5EF4-FFF2-40B4-BE49-F238E27FC236}">
                <a16:creationId xmlns:a16="http://schemas.microsoft.com/office/drawing/2014/main" id="{7C07BCF7-7F25-1284-6CDC-743069EE2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974" y="4071132"/>
            <a:ext cx="3314479" cy="2786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6723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273E9E1F-31A5-B42A-2D90-BAE944C34DD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969477" y="1446551"/>
            <a:ext cx="7558836" cy="4762518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F08945E0-4AA3-A955-6E1E-F67D0C18A626}"/>
              </a:ext>
            </a:extLst>
          </p:cNvPr>
          <p:cNvSpPr txBox="1"/>
          <p:nvPr/>
        </p:nvSpPr>
        <p:spPr>
          <a:xfrm>
            <a:off x="1219200" y="6681787"/>
            <a:ext cx="83091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900">
                <a:hlinkClick r:id="rId3" tooltip="https://www.flickr.com/photos/34561073@N00/2099447856/"/>
              </a:rPr>
              <a:t>Esta foto</a:t>
            </a:r>
            <a:r>
              <a:rPr lang="es-MX" sz="900"/>
              <a:t> de Autor desconocido está bajo licencia </a:t>
            </a:r>
            <a:r>
              <a:rPr lang="es-MX" sz="900">
                <a:hlinkClick r:id="rId4" tooltip="https://creativecommons.org/licenses/by-nd/3.0/"/>
              </a:rPr>
              <a:t>CC BY-ND</a:t>
            </a:r>
            <a:endParaRPr lang="es-MX" sz="90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866DEAF-7309-6D38-A270-CC8244D9C2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348" b="26855" l="1535" r="40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50" t="6140" r="62747" b="73076"/>
          <a:stretch/>
        </p:blipFill>
        <p:spPr>
          <a:xfrm>
            <a:off x="165363" y="47374"/>
            <a:ext cx="1398495" cy="1425389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714C03D-5CDA-BF78-DA27-29E333B2521E}"/>
              </a:ext>
            </a:extLst>
          </p:cNvPr>
          <p:cNvSpPr txBox="1"/>
          <p:nvPr/>
        </p:nvSpPr>
        <p:spPr>
          <a:xfrm>
            <a:off x="0" y="6240640"/>
            <a:ext cx="28832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/>
              <a:t>PROVINCIA ECLESIÁSTICA DE MORELIA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718C4B0-4D4E-F82C-D43B-8485B2A8F70B}"/>
              </a:ext>
            </a:extLst>
          </p:cNvPr>
          <p:cNvSpPr txBox="1"/>
          <p:nvPr/>
        </p:nvSpPr>
        <p:spPr>
          <a:xfrm>
            <a:off x="245541" y="6438888"/>
            <a:ext cx="2201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Diócesis de Apatzingán, Morelia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F0B6FC5-CBC3-3BF2-E590-833D058C2CA3}"/>
              </a:ext>
            </a:extLst>
          </p:cNvPr>
          <p:cNvSpPr txBox="1"/>
          <p:nvPr/>
        </p:nvSpPr>
        <p:spPr>
          <a:xfrm>
            <a:off x="-24943" y="6596390"/>
            <a:ext cx="3177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Ciudad Lázaro Cárdenas, Tacámbaro y Zamora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F25D52DA-C527-E1E4-4E74-37FB1853C5E9}"/>
              </a:ext>
            </a:extLst>
          </p:cNvPr>
          <p:cNvSpPr txBox="1"/>
          <p:nvPr/>
        </p:nvSpPr>
        <p:spPr>
          <a:xfrm>
            <a:off x="1331443" y="0"/>
            <a:ext cx="85086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/>
              <a:t>Analizamos la realidad de la vida de nuestras familias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7C7A9446-7DA9-1FDD-35A3-A7A36FECDD67}"/>
              </a:ext>
            </a:extLst>
          </p:cNvPr>
          <p:cNvSpPr/>
          <p:nvPr/>
        </p:nvSpPr>
        <p:spPr>
          <a:xfrm>
            <a:off x="10754272" y="1787042"/>
            <a:ext cx="15139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1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“Familia pequeña Iglesia, Don de Dios y esperanza de la Iglesia en México”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0168C59-7E13-A686-D6BF-5BDAE8E395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30529" y="0"/>
            <a:ext cx="1361471" cy="1800887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D813CAC-2267-3B0F-A610-83C9212739B4}"/>
              </a:ext>
            </a:extLst>
          </p:cNvPr>
          <p:cNvSpPr txBox="1"/>
          <p:nvPr/>
        </p:nvSpPr>
        <p:spPr>
          <a:xfrm>
            <a:off x="2125378" y="1833871"/>
            <a:ext cx="7558836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/>
              <a:t>Anécdota familiar:</a:t>
            </a:r>
          </a:p>
          <a:p>
            <a:endParaRPr lang="es-MX" sz="2800" b="1" dirty="0"/>
          </a:p>
          <a:p>
            <a:r>
              <a:rPr lang="es-MX" sz="2800" b="1" dirty="0"/>
              <a:t>Andrés y Clara se conocieron en un retiro para jóvenes…</a:t>
            </a:r>
          </a:p>
          <a:p>
            <a:endParaRPr lang="es-MX" sz="2400" dirty="0"/>
          </a:p>
          <a:p>
            <a:endParaRPr lang="es-MX" sz="2400" dirty="0"/>
          </a:p>
          <a:p>
            <a:endParaRPr lang="es-MX" sz="2400" dirty="0"/>
          </a:p>
          <a:p>
            <a:endParaRPr lang="es-MX" sz="2400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8110EB5-25D1-40EC-5546-A39F0CFB7AEB}"/>
              </a:ext>
            </a:extLst>
          </p:cNvPr>
          <p:cNvSpPr txBox="1"/>
          <p:nvPr/>
        </p:nvSpPr>
        <p:spPr>
          <a:xfrm>
            <a:off x="3345563" y="4900801"/>
            <a:ext cx="618275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MX" sz="2800" b="1" dirty="0"/>
              <a:t>Andrés: Mucho ayudaría que nuestros compadres –Toño y Tere- vean…</a:t>
            </a:r>
          </a:p>
        </p:txBody>
      </p:sp>
    </p:spTree>
    <p:extLst>
      <p:ext uri="{BB962C8B-B14F-4D97-AF65-F5344CB8AC3E}">
        <p14:creationId xmlns:p14="http://schemas.microsoft.com/office/powerpoint/2010/main" val="184549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FADECA-9556-DB43-5DFB-3F10FFB6F1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091B7198-4C5E-D822-78CA-B41E003B59E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969477" y="1446551"/>
            <a:ext cx="7558836" cy="4762518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3DFD6AEF-7622-EA6F-8D36-20C7C6FA93DC}"/>
              </a:ext>
            </a:extLst>
          </p:cNvPr>
          <p:cNvSpPr txBox="1"/>
          <p:nvPr/>
        </p:nvSpPr>
        <p:spPr>
          <a:xfrm>
            <a:off x="1219200" y="6681787"/>
            <a:ext cx="83091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900">
                <a:hlinkClick r:id="rId3" tooltip="https://www.flickr.com/photos/34561073@N00/2099447856/"/>
              </a:rPr>
              <a:t>Esta foto</a:t>
            </a:r>
            <a:r>
              <a:rPr lang="es-MX" sz="900"/>
              <a:t> de Autor desconocido está bajo licencia </a:t>
            </a:r>
            <a:r>
              <a:rPr lang="es-MX" sz="900">
                <a:hlinkClick r:id="rId4" tooltip="https://creativecommons.org/licenses/by-nd/3.0/"/>
              </a:rPr>
              <a:t>CC BY-ND</a:t>
            </a:r>
            <a:endParaRPr lang="es-MX" sz="90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6344F8B-436A-43EB-66CE-ADF56039AD8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348" b="26855" l="1535" r="40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50" t="6140" r="62747" b="73076"/>
          <a:stretch/>
        </p:blipFill>
        <p:spPr>
          <a:xfrm>
            <a:off x="165363" y="47374"/>
            <a:ext cx="1398495" cy="1425389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F1875DF-DEC7-505A-4825-A5B1681861B8}"/>
              </a:ext>
            </a:extLst>
          </p:cNvPr>
          <p:cNvSpPr txBox="1"/>
          <p:nvPr/>
        </p:nvSpPr>
        <p:spPr>
          <a:xfrm>
            <a:off x="0" y="6240640"/>
            <a:ext cx="28832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/>
              <a:t>PROVINCIA ECLESIÁSTICA DE MORELIA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F273386-B220-3DA6-DE91-8BCBF5D7B8C4}"/>
              </a:ext>
            </a:extLst>
          </p:cNvPr>
          <p:cNvSpPr txBox="1"/>
          <p:nvPr/>
        </p:nvSpPr>
        <p:spPr>
          <a:xfrm>
            <a:off x="245541" y="6438888"/>
            <a:ext cx="2201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Diócesis de Apatzingán, Morelia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86079655-C55C-27C8-6109-04E0292278A8}"/>
              </a:ext>
            </a:extLst>
          </p:cNvPr>
          <p:cNvSpPr txBox="1"/>
          <p:nvPr/>
        </p:nvSpPr>
        <p:spPr>
          <a:xfrm>
            <a:off x="-24943" y="6596390"/>
            <a:ext cx="3177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Ciudad Lázaro Cárdenas, Tacámbaro y Zamora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FF33446-95F5-0FE0-31EC-553857C81E80}"/>
              </a:ext>
            </a:extLst>
          </p:cNvPr>
          <p:cNvSpPr txBox="1"/>
          <p:nvPr/>
        </p:nvSpPr>
        <p:spPr>
          <a:xfrm>
            <a:off x="1331443" y="0"/>
            <a:ext cx="85086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/>
              <a:t>Analizamos la realidad de la vida de nuestras familias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2515AC8E-2071-2A5A-FC51-4AAD3F069F62}"/>
              </a:ext>
            </a:extLst>
          </p:cNvPr>
          <p:cNvSpPr/>
          <p:nvPr/>
        </p:nvSpPr>
        <p:spPr>
          <a:xfrm>
            <a:off x="10754272" y="1787042"/>
            <a:ext cx="15139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1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“Familia pequeña Iglesia, Don de Dios y esperanza de la Iglesia en México”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7571CE2-7544-5DF8-638F-537AD93B41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30529" y="0"/>
            <a:ext cx="1361471" cy="1800887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11453F3-6996-68A4-7468-126F0FF34636}"/>
              </a:ext>
            </a:extLst>
          </p:cNvPr>
          <p:cNvSpPr txBox="1"/>
          <p:nvPr/>
        </p:nvSpPr>
        <p:spPr>
          <a:xfrm>
            <a:off x="2045734" y="1502686"/>
            <a:ext cx="7558836" cy="7817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/>
              <a:t>Preguntas para profundizar</a:t>
            </a:r>
          </a:p>
          <a:p>
            <a:endParaRPr lang="es-MX" sz="2800" b="1" dirty="0"/>
          </a:p>
          <a:p>
            <a:pPr marL="514350" indent="-514350">
              <a:buFont typeface="+mj-lt"/>
              <a:buAutoNum type="arabicPeriod"/>
            </a:pPr>
            <a:r>
              <a:rPr lang="es-MX" sz="2800" b="1" dirty="0"/>
              <a:t>¿Qué enseñanza te deja la vida familiar de Andrés y Clara?</a:t>
            </a:r>
          </a:p>
          <a:p>
            <a:pPr marL="514350" indent="-514350">
              <a:buFont typeface="+mj-lt"/>
              <a:buAutoNum type="arabicPeriod"/>
            </a:pPr>
            <a:r>
              <a:rPr lang="es-MX" sz="2800" b="1" dirty="0"/>
              <a:t>¿Qué impide a las familias llevar una vida de fe?</a:t>
            </a:r>
          </a:p>
          <a:p>
            <a:pPr marL="514350" indent="-514350">
              <a:buFont typeface="+mj-lt"/>
              <a:buAutoNum type="arabicPeriod"/>
            </a:pPr>
            <a:r>
              <a:rPr lang="es-MX" sz="2800" b="1" dirty="0"/>
              <a:t>¿De qué manera participan las familias en tu Parroquia?</a:t>
            </a:r>
          </a:p>
          <a:p>
            <a:pPr marL="514350" indent="-514350">
              <a:buFont typeface="+mj-lt"/>
              <a:buAutoNum type="arabicPeriod"/>
            </a:pPr>
            <a:r>
              <a:rPr lang="es-MX" sz="2800" b="1" dirty="0"/>
              <a:t>¿Qué servicios se ofrecen a las familias en tu Parroquia?</a:t>
            </a:r>
          </a:p>
          <a:p>
            <a:endParaRPr lang="es-MX" sz="2400" dirty="0"/>
          </a:p>
          <a:p>
            <a:endParaRPr lang="es-MX" sz="2400" dirty="0"/>
          </a:p>
          <a:p>
            <a:endParaRPr lang="es-MX" sz="2400" dirty="0"/>
          </a:p>
          <a:p>
            <a:endParaRPr lang="es-MX" sz="2400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50380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866DEAF-7309-6D38-A270-CC8244D9C2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48" b="26855" l="1535" r="40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50" t="6140" r="62747" b="73076"/>
          <a:stretch/>
        </p:blipFill>
        <p:spPr>
          <a:xfrm>
            <a:off x="165363" y="47374"/>
            <a:ext cx="1398495" cy="1425389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714C03D-5CDA-BF78-DA27-29E333B2521E}"/>
              </a:ext>
            </a:extLst>
          </p:cNvPr>
          <p:cNvSpPr txBox="1"/>
          <p:nvPr/>
        </p:nvSpPr>
        <p:spPr>
          <a:xfrm>
            <a:off x="0" y="6240640"/>
            <a:ext cx="28832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/>
              <a:t>PROVINCIA ECLESIÁSTICA DE MORELIA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718C4B0-4D4E-F82C-D43B-8485B2A8F70B}"/>
              </a:ext>
            </a:extLst>
          </p:cNvPr>
          <p:cNvSpPr txBox="1"/>
          <p:nvPr/>
        </p:nvSpPr>
        <p:spPr>
          <a:xfrm>
            <a:off x="245541" y="6438888"/>
            <a:ext cx="2201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Diócesis de Apatzingán, Morelia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F0B6FC5-CBC3-3BF2-E590-833D058C2CA3}"/>
              </a:ext>
            </a:extLst>
          </p:cNvPr>
          <p:cNvSpPr txBox="1"/>
          <p:nvPr/>
        </p:nvSpPr>
        <p:spPr>
          <a:xfrm>
            <a:off x="-24943" y="6596390"/>
            <a:ext cx="3177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Ciudad Lázaro Cárdenas, Tacámbaro y Zamora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F25D52DA-C527-E1E4-4E74-37FB1853C5E9}"/>
              </a:ext>
            </a:extLst>
          </p:cNvPr>
          <p:cNvSpPr txBox="1"/>
          <p:nvPr/>
        </p:nvSpPr>
        <p:spPr>
          <a:xfrm>
            <a:off x="1331443" y="0"/>
            <a:ext cx="85086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/>
              <a:t>Buscamos la luz que ilumine nuestra vida familiar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D5D2E09D-287F-F8FA-F5C2-7CEF109F7D4A}"/>
              </a:ext>
            </a:extLst>
          </p:cNvPr>
          <p:cNvSpPr/>
          <p:nvPr/>
        </p:nvSpPr>
        <p:spPr>
          <a:xfrm>
            <a:off x="10754272" y="1787042"/>
            <a:ext cx="15139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1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“Familia pequeña Iglesia, Don de Dios y esperanza de la Iglesia en México”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9376D6C-8578-5107-2EBC-1D906325B9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0529" y="0"/>
            <a:ext cx="1361471" cy="1800887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45658F4-88F0-0B99-57DC-0EB876C836AC}"/>
              </a:ext>
            </a:extLst>
          </p:cNvPr>
          <p:cNvSpPr txBox="1"/>
          <p:nvPr/>
        </p:nvSpPr>
        <p:spPr>
          <a:xfrm>
            <a:off x="858156" y="1740272"/>
            <a:ext cx="9819861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   En aquel tiempo, el ángel Gabriel fue enviado por Dios a una ciudad de Galilea, llamada Nazaret, a una virgen desposada con un varón de la estirpe de David, llamado José. La virgen se llamaba María.</a:t>
            </a:r>
          </a:p>
          <a:p>
            <a:r>
              <a:rPr lang="es-MX" dirty="0"/>
              <a:t>   Entró el ángel dónde ella estaba y le dijo</a:t>
            </a:r>
            <a:r>
              <a:rPr lang="es-MX" b="1" i="1" dirty="0"/>
              <a:t>: Alégrate, llena de gracia, el Señor está contigo</a:t>
            </a:r>
            <a:r>
              <a:rPr lang="es-MX" dirty="0"/>
              <a:t>. Al oír estas palabras, ella se preocupó mucho y se preguntaba qué quería decir semejante saludo.</a:t>
            </a:r>
          </a:p>
          <a:p>
            <a:r>
              <a:rPr lang="es-MX" dirty="0"/>
              <a:t>   El ángel le dijo</a:t>
            </a:r>
            <a:r>
              <a:rPr lang="es-MX" b="1" i="1" dirty="0"/>
              <a:t>: “No temas, María, porque has hallado gracia ante Dios. Vas a concebir y a dar a luz un hijo y le podrás por nombre Jesús. Él será grande y será llamado Hijo del Altísimo; el Señor Dios le dará el trono de David, su padre, y Él reinará sobre la casa de Jacob  por los siglos y su reinado no tendrá fin”.</a:t>
            </a:r>
          </a:p>
          <a:p>
            <a:pPr algn="r"/>
            <a:r>
              <a:rPr lang="es-MX" dirty="0"/>
              <a:t>   María le dijo entonces al ángel: ¿Cómo podrá ser esto, puesto que yo permanezco virgen? el ángel le contestó </a:t>
            </a:r>
            <a:r>
              <a:rPr lang="es-MX" b="1" i="1" dirty="0"/>
              <a:t>: el Espíritu Santo descenderá sobre ti y el poder del  Altísimo te cubrirá con su sombra. Por eso el Santo que va a nacer de ti será llamado Hijo de Dios. Ahí tienes a tu parienta Isabel, que a pesar de su vejez ha concebido un hijo y ya va en el sexto mes la que llamaban estéril, porque no hay nada imposible para Dios</a:t>
            </a:r>
            <a:r>
              <a:rPr lang="es-MX" dirty="0"/>
              <a:t>. María contestó: </a:t>
            </a:r>
            <a:r>
              <a:rPr lang="es-MX" sz="2000" b="1" dirty="0"/>
              <a:t>YO SOY LA ESCLAVA DEL SEÑOR, CÚMPLASE EN MÍ LO QUE ME HAS DICHO   </a:t>
            </a:r>
            <a:r>
              <a:rPr lang="es-MX" dirty="0"/>
              <a:t>                                     Y el ángel se retiró de su presencia. 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FB8D06A-0EE3-2CC1-7EAD-F6C0BF2BD518}"/>
              </a:ext>
            </a:extLst>
          </p:cNvPr>
          <p:cNvSpPr txBox="1"/>
          <p:nvPr/>
        </p:nvSpPr>
        <p:spPr>
          <a:xfrm>
            <a:off x="1061197" y="1230860"/>
            <a:ext cx="61827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400" b="1" dirty="0"/>
              <a:t>Lc.1,26-38.</a:t>
            </a:r>
          </a:p>
        </p:txBody>
      </p:sp>
    </p:spTree>
    <p:extLst>
      <p:ext uri="{BB962C8B-B14F-4D97-AF65-F5344CB8AC3E}">
        <p14:creationId xmlns:p14="http://schemas.microsoft.com/office/powerpoint/2010/main" val="2272483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1E5045-B7D7-D731-D747-E9CD24547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72548"/>
          </a:xfrm>
        </p:spPr>
        <p:txBody>
          <a:bodyPr>
            <a:normAutofit fontScale="90000"/>
          </a:bodyPr>
          <a:lstStyle/>
          <a:p>
            <a:r>
              <a:rPr lang="es-MX" dirty="0"/>
              <a:t>Doctrina de la Iglesia</a:t>
            </a:r>
            <a:br>
              <a:rPr lang="es-MX" dirty="0"/>
            </a:b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4495A41-1065-ED9E-C367-8E7CC4891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52626"/>
            <a:ext cx="8846494" cy="4495774"/>
          </a:xfrm>
        </p:spPr>
        <p:txBody>
          <a:bodyPr>
            <a:normAutofit/>
          </a:bodyPr>
          <a:lstStyle/>
          <a:p>
            <a:pPr algn="just"/>
            <a:r>
              <a:rPr lang="es-MX" sz="2800" b="1" dirty="0" err="1"/>
              <a:t>Amoris</a:t>
            </a:r>
            <a:r>
              <a:rPr lang="es-MX" sz="2800" b="1" dirty="0"/>
              <a:t> Laetitia</a:t>
            </a:r>
          </a:p>
          <a:p>
            <a:pPr marL="0" indent="0" algn="just">
              <a:buNone/>
            </a:pPr>
            <a:r>
              <a:rPr lang="es-MX" sz="2000" dirty="0"/>
              <a:t>316. Una comunión familiar bien vivida es un verdadero camino de santificación en la vida ordinaria y de crecimiento místico, un medio para la unión íntima con Dios. Porque las exigencias fraternas y comunitarias de la vida en familia son una ocasión para abrir más y más el corazón, y eso hace posible un encuentro con el Señor cada vez más pleno. </a:t>
            </a:r>
          </a:p>
          <a:p>
            <a:pPr marL="0" indent="0" algn="just">
              <a:buNone/>
            </a:pPr>
            <a:endParaRPr lang="es-MX" sz="2000" dirty="0"/>
          </a:p>
          <a:p>
            <a:pPr marL="0" indent="0" algn="just">
              <a:buNone/>
            </a:pPr>
            <a:r>
              <a:rPr lang="es-MX" sz="2000" dirty="0"/>
              <a:t>317. Si la familia logra concentrarse en Cristo, Él unifica e ilumina toda la vida familiar. Los dolores y las angustias se experimentan en comunión con la Cruz del Señor, y el abrazo con Él permite sobrellevar los peores momentos. En los días amargos de la familia hay una unión con Jesús abandonado que puede evitar una ruptura. </a:t>
            </a:r>
          </a:p>
        </p:txBody>
      </p:sp>
    </p:spTree>
    <p:extLst>
      <p:ext uri="{BB962C8B-B14F-4D97-AF65-F5344CB8AC3E}">
        <p14:creationId xmlns:p14="http://schemas.microsoft.com/office/powerpoint/2010/main" val="1031887655"/>
      </p:ext>
    </p:extLst>
  </p:cSld>
  <p:clrMapOvr>
    <a:masterClrMapping/>
  </p:clrMapOvr>
</p:sld>
</file>

<file path=ppt/theme/theme1.xml><?xml version="1.0" encoding="utf-8"?>
<a:theme xmlns:a="http://schemas.openxmlformats.org/drawingml/2006/main" name="Faceta">
  <a:themeElements>
    <a:clrScheme name="Violeta rojo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1455</TotalTime>
  <Words>2318</Words>
  <Application>Microsoft Office PowerPoint</Application>
  <PresentationFormat>Panorámica</PresentationFormat>
  <Paragraphs>258</Paragraphs>
  <Slides>21</Slides>
  <Notes>0</Notes>
  <HiddenSlides>0</HiddenSlides>
  <MMClips>2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6" baseType="lpstr">
      <vt:lpstr>Arial</vt:lpstr>
      <vt:lpstr>Arial Black</vt:lpstr>
      <vt:lpstr>Trebuchet MS</vt:lpstr>
      <vt:lpstr>Wingdings 3</vt:lpstr>
      <vt:lpstr>Faceta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Doctrina de la Iglesia </vt:lpstr>
      <vt:lpstr> </vt:lpstr>
      <vt:lpstr>Mensaje de los obispos a las familias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Alicia María</dc:creator>
  <cp:lastModifiedBy>Andrés Muñpz</cp:lastModifiedBy>
  <cp:revision>67</cp:revision>
  <dcterms:created xsi:type="dcterms:W3CDTF">2022-12-12T22:56:37Z</dcterms:created>
  <dcterms:modified xsi:type="dcterms:W3CDTF">2025-10-17T03:57:56Z</dcterms:modified>
</cp:coreProperties>
</file>