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308" r:id="rId3"/>
    <p:sldId id="309" r:id="rId4"/>
    <p:sldId id="310" r:id="rId5"/>
    <p:sldId id="311" r:id="rId6"/>
    <p:sldId id="312" r:id="rId7"/>
    <p:sldId id="313" r:id="rId8"/>
    <p:sldId id="314" r:id="rId9"/>
    <p:sldId id="315" r:id="rId10"/>
    <p:sldId id="316" r:id="rId11"/>
    <p:sldId id="257" r:id="rId12"/>
    <p:sldId id="258" r:id="rId13"/>
    <p:sldId id="259" r:id="rId14"/>
    <p:sldId id="260" r:id="rId15"/>
    <p:sldId id="261" r:id="rId16"/>
    <p:sldId id="262" r:id="rId17"/>
    <p:sldId id="263" r:id="rId18"/>
    <p:sldId id="264" r:id="rId19"/>
    <p:sldId id="265" r:id="rId20"/>
    <p:sldId id="266" r:id="rId21"/>
    <p:sldId id="268" r:id="rId22"/>
    <p:sldId id="317" r:id="rId23"/>
    <p:sldId id="269" r:id="rId24"/>
    <p:sldId id="318" r:id="rId25"/>
    <p:sldId id="319" r:id="rId26"/>
    <p:sldId id="270" r:id="rId27"/>
    <p:sldId id="275" r:id="rId28"/>
    <p:sldId id="276" r:id="rId29"/>
    <p:sldId id="277" r:id="rId30"/>
    <p:sldId id="278" r:id="rId31"/>
    <p:sldId id="271" r:id="rId32"/>
    <p:sldId id="272" r:id="rId33"/>
    <p:sldId id="279" r:id="rId34"/>
    <p:sldId id="280" r:id="rId35"/>
    <p:sldId id="292" r:id="rId36"/>
    <p:sldId id="293" r:id="rId37"/>
    <p:sldId id="289" r:id="rId38"/>
    <p:sldId id="290" r:id="rId39"/>
    <p:sldId id="291" r:id="rId40"/>
    <p:sldId id="284" r:id="rId41"/>
    <p:sldId id="285" r:id="rId42"/>
    <p:sldId id="286" r:id="rId43"/>
    <p:sldId id="287" r:id="rId44"/>
    <p:sldId id="297" r:id="rId45"/>
    <p:sldId id="320" r:id="rId46"/>
    <p:sldId id="321" r:id="rId47"/>
    <p:sldId id="322" r:id="rId48"/>
    <p:sldId id="296" r:id="rId49"/>
    <p:sldId id="298" r:id="rId50"/>
    <p:sldId id="299" r:id="rId51"/>
    <p:sldId id="300" r:id="rId52"/>
    <p:sldId id="301" r:id="rId53"/>
    <p:sldId id="302" r:id="rId54"/>
    <p:sldId id="303" r:id="rId55"/>
    <p:sldId id="304" r:id="rId56"/>
    <p:sldId id="323" r:id="rId57"/>
    <p:sldId id="305" r:id="rId58"/>
    <p:sldId id="306" r:id="rId59"/>
    <p:sldId id="325" r:id="rId60"/>
    <p:sldId id="326" r:id="rId61"/>
    <p:sldId id="327" r:id="rId62"/>
    <p:sldId id="324" r:id="rId63"/>
    <p:sldId id="30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iela Hilario Cantú" userId="002acdb3ea06c30a" providerId="LiveId" clId="{8015B500-F4C7-4BF6-BFE4-955DF789F482}"/>
    <pc:docChg chg="modSld">
      <pc:chgData name="Graciela Hilario Cantú" userId="002acdb3ea06c30a" providerId="LiveId" clId="{8015B500-F4C7-4BF6-BFE4-955DF789F482}" dt="2025-02-22T19:22:58.355" v="2" actId="1076"/>
      <pc:docMkLst>
        <pc:docMk/>
      </pc:docMkLst>
      <pc:sldChg chg="modSp mod">
        <pc:chgData name="Graciela Hilario Cantú" userId="002acdb3ea06c30a" providerId="LiveId" clId="{8015B500-F4C7-4BF6-BFE4-955DF789F482}" dt="2025-02-22T19:22:58.355" v="2" actId="1076"/>
        <pc:sldMkLst>
          <pc:docMk/>
          <pc:sldMk cId="2765766118" sldId="256"/>
        </pc:sldMkLst>
        <pc:spChg chg="mod">
          <ac:chgData name="Graciela Hilario Cantú" userId="002acdb3ea06c30a" providerId="LiveId" clId="{8015B500-F4C7-4BF6-BFE4-955DF789F482}" dt="2025-02-22T19:22:58.355" v="2" actId="1076"/>
          <ac:spMkLst>
            <pc:docMk/>
            <pc:sldMk cId="2765766118" sldId="256"/>
            <ac:spMk id="2" creationId="{8BE05A20-5216-49EC-AEA3-862C955EE976}"/>
          </ac:spMkLst>
        </pc:spChg>
      </pc:sldChg>
      <pc:sldChg chg="modSp mod">
        <pc:chgData name="Graciela Hilario Cantú" userId="002acdb3ea06c30a" providerId="LiveId" clId="{8015B500-F4C7-4BF6-BFE4-955DF789F482}" dt="2025-02-08T23:35:56.318" v="1" actId="20577"/>
        <pc:sldMkLst>
          <pc:docMk/>
          <pc:sldMk cId="2221242413" sldId="303"/>
        </pc:sldMkLst>
        <pc:spChg chg="mod">
          <ac:chgData name="Graciela Hilario Cantú" userId="002acdb3ea06c30a" providerId="LiveId" clId="{8015B500-F4C7-4BF6-BFE4-955DF789F482}" dt="2025-02-08T23:35:56.318" v="1" actId="20577"/>
          <ac:spMkLst>
            <pc:docMk/>
            <pc:sldMk cId="2221242413" sldId="303"/>
            <ac:spMk id="2" creationId="{9C80356B-6115-4CF5-99D1-8864E2D8E40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85859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304210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693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404093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6791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277800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3609430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228434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70107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1DB06A-4CB8-479F-978D-48AAA5ABD983}" type="datetimeFigureOut">
              <a:rPr lang="es-MX" smtClean="0"/>
              <a:t>22/02/2025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210158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1DB06A-4CB8-479F-978D-48AAA5ABD983}" type="datetimeFigureOut">
              <a:rPr lang="es-MX" smtClean="0"/>
              <a:t>22/02/2025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404466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1DB06A-4CB8-479F-978D-48AAA5ABD983}" type="datetimeFigureOut">
              <a:rPr lang="es-MX" smtClean="0"/>
              <a:t>22/02/2025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193675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1DB06A-4CB8-479F-978D-48AAA5ABD983}" type="datetimeFigureOut">
              <a:rPr lang="es-MX" smtClean="0"/>
              <a:t>22/02/2025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170617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DB06A-4CB8-479F-978D-48AAA5ABD983}" type="datetimeFigureOut">
              <a:rPr lang="es-MX" smtClean="0"/>
              <a:t>22/02/2025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232651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1DB06A-4CB8-479F-978D-48AAA5ABD983}" type="datetimeFigureOut">
              <a:rPr lang="es-MX" smtClean="0"/>
              <a:t>22/02/2025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2597707-83B1-4832-91AA-5FC440D72A32}" type="slidenum">
              <a:rPr lang="es-MX" smtClean="0"/>
              <a:t>‹Nº›</a:t>
            </a:fld>
            <a:endParaRPr lang="es-MX"/>
          </a:p>
        </p:txBody>
      </p:sp>
    </p:spTree>
    <p:extLst>
      <p:ext uri="{BB962C8B-B14F-4D97-AF65-F5344CB8AC3E}">
        <p14:creationId xmlns:p14="http://schemas.microsoft.com/office/powerpoint/2010/main" val="177554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2597707-83B1-4832-91AA-5FC440D72A32}" type="slidenum">
              <a:rPr lang="es-MX" smtClean="0"/>
              <a:t>‹Nº›</a:t>
            </a:fld>
            <a:endParaRPr lang="es-MX"/>
          </a:p>
        </p:txBody>
      </p:sp>
      <p:sp>
        <p:nvSpPr>
          <p:cNvPr id="5" name="Date Placeholder 4"/>
          <p:cNvSpPr>
            <a:spLocks noGrp="1"/>
          </p:cNvSpPr>
          <p:nvPr>
            <p:ph type="dt" sz="half" idx="10"/>
          </p:nvPr>
        </p:nvSpPr>
        <p:spPr/>
        <p:txBody>
          <a:bodyPr/>
          <a:lstStyle/>
          <a:p>
            <a:fld id="{E41DB06A-4CB8-479F-978D-48AAA5ABD983}" type="datetimeFigureOut">
              <a:rPr lang="es-MX" smtClean="0"/>
              <a:t>22/02/2025</a:t>
            </a:fld>
            <a:endParaRPr lang="es-MX"/>
          </a:p>
        </p:txBody>
      </p:sp>
    </p:spTree>
    <p:extLst>
      <p:ext uri="{BB962C8B-B14F-4D97-AF65-F5344CB8AC3E}">
        <p14:creationId xmlns:p14="http://schemas.microsoft.com/office/powerpoint/2010/main" val="352036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1DB06A-4CB8-479F-978D-48AAA5ABD983}" type="datetimeFigureOut">
              <a:rPr lang="es-MX" smtClean="0"/>
              <a:t>22/02/2025</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2597707-83B1-4832-91AA-5FC440D72A32}" type="slidenum">
              <a:rPr lang="es-MX" smtClean="0"/>
              <a:t>‹Nº›</a:t>
            </a:fld>
            <a:endParaRPr lang="es-MX"/>
          </a:p>
        </p:txBody>
      </p:sp>
    </p:spTree>
    <p:extLst>
      <p:ext uri="{BB962C8B-B14F-4D97-AF65-F5344CB8AC3E}">
        <p14:creationId xmlns:p14="http://schemas.microsoft.com/office/powerpoint/2010/main" val="4790754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05A20-5216-49EC-AEA3-862C955EE976}"/>
              </a:ext>
            </a:extLst>
          </p:cNvPr>
          <p:cNvSpPr>
            <a:spLocks noGrp="1"/>
          </p:cNvSpPr>
          <p:nvPr>
            <p:ph type="ctrTitle"/>
          </p:nvPr>
        </p:nvSpPr>
        <p:spPr>
          <a:xfrm>
            <a:off x="609600" y="649392"/>
            <a:ext cx="9144000" cy="2387600"/>
          </a:xfrm>
        </p:spPr>
        <p:txBody>
          <a:bodyPr>
            <a:normAutofit fontScale="90000"/>
          </a:bodyPr>
          <a:lstStyle/>
          <a:p>
            <a:r>
              <a:rPr lang="es-MX" dirty="0"/>
              <a:t>El valor de la vida humana y la dignidad de la procreación</a:t>
            </a:r>
          </a:p>
        </p:txBody>
      </p:sp>
      <p:sp>
        <p:nvSpPr>
          <p:cNvPr id="3" name="Subtítulo 2">
            <a:extLst>
              <a:ext uri="{FF2B5EF4-FFF2-40B4-BE49-F238E27FC236}">
                <a16:creationId xmlns:a16="http://schemas.microsoft.com/office/drawing/2014/main" id="{B5C89E24-F41D-401A-AC86-899373EE9E1F}"/>
              </a:ext>
            </a:extLst>
          </p:cNvPr>
          <p:cNvSpPr>
            <a:spLocks noGrp="1"/>
          </p:cNvSpPr>
          <p:nvPr>
            <p:ph type="subTitle" idx="1"/>
          </p:nvPr>
        </p:nvSpPr>
        <p:spPr/>
        <p:txBody>
          <a:bodyPr>
            <a:noAutofit/>
          </a:bodyPr>
          <a:lstStyle/>
          <a:p>
            <a:r>
              <a:rPr lang="es-MX" sz="3000" dirty="0"/>
              <a:t>Bioética fundamental</a:t>
            </a:r>
          </a:p>
          <a:p>
            <a:endParaRPr lang="es-MX" sz="3000" dirty="0"/>
          </a:p>
          <a:p>
            <a:endParaRPr lang="es-MX" sz="3000" dirty="0"/>
          </a:p>
          <a:p>
            <a:pPr algn="l"/>
            <a:r>
              <a:rPr lang="es-MX" sz="3000" dirty="0"/>
              <a:t>DIPAFV </a:t>
            </a:r>
          </a:p>
        </p:txBody>
      </p:sp>
      <p:sp>
        <p:nvSpPr>
          <p:cNvPr id="4" name="CuadroTexto 3">
            <a:extLst>
              <a:ext uri="{FF2B5EF4-FFF2-40B4-BE49-F238E27FC236}">
                <a16:creationId xmlns:a16="http://schemas.microsoft.com/office/drawing/2014/main" id="{4C00A967-DC72-482A-850B-D7372BBBF9DF}"/>
              </a:ext>
            </a:extLst>
          </p:cNvPr>
          <p:cNvSpPr txBox="1"/>
          <p:nvPr/>
        </p:nvSpPr>
        <p:spPr>
          <a:xfrm>
            <a:off x="6626968" y="5147732"/>
            <a:ext cx="3009900" cy="492443"/>
          </a:xfrm>
          <a:prstGeom prst="rect">
            <a:avLst/>
          </a:prstGeom>
          <a:noFill/>
        </p:spPr>
        <p:txBody>
          <a:bodyPr wrap="square" rtlCol="0">
            <a:spAutoFit/>
          </a:bodyPr>
          <a:lstStyle/>
          <a:p>
            <a:r>
              <a:rPr lang="es-MX" sz="2600" dirty="0"/>
              <a:t>Departamento VIDA</a:t>
            </a:r>
          </a:p>
        </p:txBody>
      </p:sp>
    </p:spTree>
    <p:extLst>
      <p:ext uri="{BB962C8B-B14F-4D97-AF65-F5344CB8AC3E}">
        <p14:creationId xmlns:p14="http://schemas.microsoft.com/office/powerpoint/2010/main" val="276576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393581-D7AE-4D8F-9B62-AD668DCEBE97}"/>
              </a:ext>
            </a:extLst>
          </p:cNvPr>
          <p:cNvSpPr txBox="1"/>
          <p:nvPr/>
        </p:nvSpPr>
        <p:spPr>
          <a:xfrm>
            <a:off x="586496" y="1720840"/>
            <a:ext cx="4656306" cy="3416320"/>
          </a:xfrm>
          <a:prstGeom prst="rect">
            <a:avLst/>
          </a:prstGeom>
          <a:noFill/>
        </p:spPr>
        <p:txBody>
          <a:bodyPr wrap="square" rtlCol="0">
            <a:spAutoFit/>
          </a:bodyPr>
          <a:lstStyle/>
          <a:p>
            <a:r>
              <a:rPr lang="es-MX" sz="3600" dirty="0">
                <a:latin typeface="Bell MT" panose="02020503060305020303" pitchFamily="18" charset="0"/>
              </a:rPr>
              <a:t>Sin embargo este proyecto que Dios tiene sobre la procreación, el matrimonio y la familia, se encuentra hoy amenazado, ya que…</a:t>
            </a:r>
          </a:p>
        </p:txBody>
      </p:sp>
      <p:pic>
        <p:nvPicPr>
          <p:cNvPr id="9218" name="Picture 2" descr="Resultado de imagen para amenazas a la familia">
            <a:extLst>
              <a:ext uri="{FF2B5EF4-FFF2-40B4-BE49-F238E27FC236}">
                <a16:creationId xmlns:a16="http://schemas.microsoft.com/office/drawing/2014/main" id="{17397F71-8F47-4BBC-8B7B-A27686740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81327"/>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15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0CADBE-4F05-44FA-8F52-DA307AB424CB}"/>
              </a:ext>
            </a:extLst>
          </p:cNvPr>
          <p:cNvSpPr txBox="1"/>
          <p:nvPr/>
        </p:nvSpPr>
        <p:spPr>
          <a:xfrm>
            <a:off x="774123" y="802214"/>
            <a:ext cx="4400550" cy="3970318"/>
          </a:xfrm>
          <a:prstGeom prst="rect">
            <a:avLst/>
          </a:prstGeom>
          <a:noFill/>
        </p:spPr>
        <p:txBody>
          <a:bodyPr wrap="square" rtlCol="0">
            <a:spAutoFit/>
          </a:bodyPr>
          <a:lstStyle/>
          <a:p>
            <a:r>
              <a:rPr lang="es-MX" sz="3600" dirty="0">
                <a:latin typeface="Bell MT" panose="02020503060305020303" pitchFamily="18" charset="0"/>
              </a:rPr>
              <a:t>Gracias al progreso de las ciencias biológicas y médicas, el hombre dispone de medios terapéuticos cada vez mas eficaces.</a:t>
            </a:r>
          </a:p>
          <a:p>
            <a:endParaRPr lang="es-MX" sz="3600" dirty="0">
              <a:latin typeface="Bell MT" panose="02020503060305020303" pitchFamily="18" charset="0"/>
            </a:endParaRPr>
          </a:p>
        </p:txBody>
      </p:sp>
      <p:pic>
        <p:nvPicPr>
          <p:cNvPr id="5" name="Imagen 4">
            <a:extLst>
              <a:ext uri="{FF2B5EF4-FFF2-40B4-BE49-F238E27FC236}">
                <a16:creationId xmlns:a16="http://schemas.microsoft.com/office/drawing/2014/main" id="{7BB2E295-EE7E-43DD-B842-49AB7162A316}"/>
              </a:ext>
            </a:extLst>
          </p:cNvPr>
          <p:cNvPicPr>
            <a:picLocks noChangeAspect="1"/>
          </p:cNvPicPr>
          <p:nvPr/>
        </p:nvPicPr>
        <p:blipFill>
          <a:blip r:embed="rId2"/>
          <a:stretch>
            <a:fillRect/>
          </a:stretch>
        </p:blipFill>
        <p:spPr>
          <a:xfrm>
            <a:off x="5479473" y="2552879"/>
            <a:ext cx="6096000" cy="4067175"/>
          </a:xfrm>
          <a:prstGeom prst="rect">
            <a:avLst/>
          </a:prstGeom>
        </p:spPr>
      </p:pic>
    </p:spTree>
    <p:extLst>
      <p:ext uri="{BB962C8B-B14F-4D97-AF65-F5344CB8AC3E}">
        <p14:creationId xmlns:p14="http://schemas.microsoft.com/office/powerpoint/2010/main" val="26964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A50E70-5AC0-4FF7-A2E5-1BE3406B55E1}"/>
              </a:ext>
            </a:extLst>
          </p:cNvPr>
          <p:cNvSpPr txBox="1"/>
          <p:nvPr/>
        </p:nvSpPr>
        <p:spPr>
          <a:xfrm>
            <a:off x="639040" y="630382"/>
            <a:ext cx="4333009" cy="4524315"/>
          </a:xfrm>
          <a:prstGeom prst="rect">
            <a:avLst/>
          </a:prstGeom>
          <a:noFill/>
        </p:spPr>
        <p:txBody>
          <a:bodyPr wrap="square" rtlCol="0">
            <a:spAutoFit/>
          </a:bodyPr>
          <a:lstStyle/>
          <a:p>
            <a:r>
              <a:rPr lang="es-MX" sz="3600" dirty="0">
                <a:latin typeface="Bell MT" panose="02020503060305020303" pitchFamily="18" charset="0"/>
              </a:rPr>
              <a:t>Pero puede también adquirir nuevos poderes, con consecuencias imprevisibles, sobre el inicio y los primeros estadios de la vida humana</a:t>
            </a:r>
          </a:p>
        </p:txBody>
      </p:sp>
      <p:pic>
        <p:nvPicPr>
          <p:cNvPr id="2050" name="Picture 2" descr="Resultado de imagen para laboratorio">
            <a:extLst>
              <a:ext uri="{FF2B5EF4-FFF2-40B4-BE49-F238E27FC236}">
                <a16:creationId xmlns:a16="http://schemas.microsoft.com/office/drawing/2014/main" id="{18E7078B-D684-480A-9342-1BD32183C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186" y="2819401"/>
            <a:ext cx="5312464" cy="35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6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16A0A3-211E-4BCF-8254-C01A0212C8E1}"/>
              </a:ext>
            </a:extLst>
          </p:cNvPr>
          <p:cNvSpPr txBox="1"/>
          <p:nvPr/>
        </p:nvSpPr>
        <p:spPr>
          <a:xfrm>
            <a:off x="495300" y="241786"/>
            <a:ext cx="11410950" cy="2308324"/>
          </a:xfrm>
          <a:prstGeom prst="rect">
            <a:avLst/>
          </a:prstGeom>
          <a:noFill/>
        </p:spPr>
        <p:txBody>
          <a:bodyPr wrap="square" rtlCol="0">
            <a:spAutoFit/>
          </a:bodyPr>
          <a:lstStyle/>
          <a:p>
            <a:pPr algn="ctr"/>
            <a:r>
              <a:rPr lang="es-MX" sz="3600" dirty="0">
                <a:latin typeface="Bell MT" panose="02020503060305020303" pitchFamily="18" charset="0"/>
              </a:rPr>
              <a:t>Estos avances tecno-científicos exponen al ser humano a transgredir los limites de un razonable dominio de la naturaleza.				</a:t>
            </a:r>
          </a:p>
          <a:p>
            <a:pPr algn="ctr"/>
            <a:endParaRPr lang="es-MX" sz="3600" dirty="0">
              <a:latin typeface="Bell MT" panose="02020503060305020303" pitchFamily="18" charset="0"/>
            </a:endParaRPr>
          </a:p>
        </p:txBody>
      </p:sp>
      <p:pic>
        <p:nvPicPr>
          <p:cNvPr id="4" name="Imagen 3">
            <a:extLst>
              <a:ext uri="{FF2B5EF4-FFF2-40B4-BE49-F238E27FC236}">
                <a16:creationId xmlns:a16="http://schemas.microsoft.com/office/drawing/2014/main" id="{36CA257A-29D8-4036-B81D-1B43AF95EF19}"/>
              </a:ext>
            </a:extLst>
          </p:cNvPr>
          <p:cNvPicPr>
            <a:picLocks noChangeAspect="1"/>
          </p:cNvPicPr>
          <p:nvPr/>
        </p:nvPicPr>
        <p:blipFill>
          <a:blip r:embed="rId2"/>
          <a:stretch>
            <a:fillRect/>
          </a:stretch>
        </p:blipFill>
        <p:spPr>
          <a:xfrm>
            <a:off x="2400300" y="2062103"/>
            <a:ext cx="6834187" cy="4558814"/>
          </a:xfrm>
          <a:prstGeom prst="rect">
            <a:avLst/>
          </a:prstGeom>
        </p:spPr>
      </p:pic>
    </p:spTree>
    <p:extLst>
      <p:ext uri="{BB962C8B-B14F-4D97-AF65-F5344CB8AC3E}">
        <p14:creationId xmlns:p14="http://schemas.microsoft.com/office/powerpoint/2010/main" val="217655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5B2883-835F-4A7B-8D51-3813B344994B}"/>
              </a:ext>
            </a:extLst>
          </p:cNvPr>
          <p:cNvSpPr txBox="1"/>
          <p:nvPr/>
        </p:nvSpPr>
        <p:spPr>
          <a:xfrm>
            <a:off x="381000" y="606426"/>
            <a:ext cx="11430000" cy="1754326"/>
          </a:xfrm>
          <a:prstGeom prst="rect">
            <a:avLst/>
          </a:prstGeom>
          <a:noFill/>
        </p:spPr>
        <p:txBody>
          <a:bodyPr wrap="square" rtlCol="0">
            <a:spAutoFit/>
          </a:bodyPr>
          <a:lstStyle/>
          <a:p>
            <a:pPr algn="ctr"/>
            <a:r>
              <a:rPr lang="es-MX" sz="3600" dirty="0">
                <a:latin typeface="Bell MT" panose="02020503060305020303" pitchFamily="18" charset="0"/>
              </a:rPr>
              <a:t>Es por ello que se hace necesario que la Iglesia, madre y maestra, experta en humanidad levante la voz y cumpla su misión al servicio de la civilización, del amor y de la vida. </a:t>
            </a:r>
          </a:p>
        </p:txBody>
      </p:sp>
      <p:pic>
        <p:nvPicPr>
          <p:cNvPr id="4098" name="Picture 2" descr="Resultado de imagen para madre con hijo">
            <a:extLst>
              <a:ext uri="{FF2B5EF4-FFF2-40B4-BE49-F238E27FC236}">
                <a16:creationId xmlns:a16="http://schemas.microsoft.com/office/drawing/2014/main" id="{0AE1E628-3AA8-4D9B-9112-3BDBFFC3D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2967453"/>
            <a:ext cx="8039100" cy="372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9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3CA3CA-56D6-4C6C-ACF3-BF05134D4931}"/>
              </a:ext>
            </a:extLst>
          </p:cNvPr>
          <p:cNvSpPr txBox="1"/>
          <p:nvPr/>
        </p:nvSpPr>
        <p:spPr>
          <a:xfrm>
            <a:off x="876300" y="401419"/>
            <a:ext cx="10420350" cy="2308324"/>
          </a:xfrm>
          <a:prstGeom prst="rect">
            <a:avLst/>
          </a:prstGeom>
          <a:noFill/>
        </p:spPr>
        <p:txBody>
          <a:bodyPr wrap="square" rtlCol="0">
            <a:spAutoFit/>
          </a:bodyPr>
          <a:lstStyle/>
          <a:p>
            <a:pPr algn="ctr"/>
            <a:r>
              <a:rPr lang="es-MX" sz="3600" dirty="0">
                <a:latin typeface="Bell MT" panose="02020503060305020303" pitchFamily="18" charset="0"/>
              </a:rPr>
              <a:t>La intervención de la Iglesia, en este campo como en otros, se inspira en el amor, que debe al hombre, al que ayuda a reconocer y a respetar sus derechos y sus deberes. </a:t>
            </a:r>
          </a:p>
        </p:txBody>
      </p:sp>
      <p:pic>
        <p:nvPicPr>
          <p:cNvPr id="6" name="Imagen 5">
            <a:extLst>
              <a:ext uri="{FF2B5EF4-FFF2-40B4-BE49-F238E27FC236}">
                <a16:creationId xmlns:a16="http://schemas.microsoft.com/office/drawing/2014/main" id="{3DB80D44-DFC8-477C-9898-DC642E993B7D}"/>
              </a:ext>
            </a:extLst>
          </p:cNvPr>
          <p:cNvPicPr>
            <a:picLocks noChangeAspect="1"/>
          </p:cNvPicPr>
          <p:nvPr/>
        </p:nvPicPr>
        <p:blipFill>
          <a:blip r:embed="rId2"/>
          <a:stretch>
            <a:fillRect/>
          </a:stretch>
        </p:blipFill>
        <p:spPr>
          <a:xfrm>
            <a:off x="2741293" y="2709743"/>
            <a:ext cx="7098031" cy="3943350"/>
          </a:xfrm>
          <a:prstGeom prst="rect">
            <a:avLst/>
          </a:prstGeom>
        </p:spPr>
      </p:pic>
    </p:spTree>
    <p:extLst>
      <p:ext uri="{BB962C8B-B14F-4D97-AF65-F5344CB8AC3E}">
        <p14:creationId xmlns:p14="http://schemas.microsoft.com/office/powerpoint/2010/main" val="739444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B91780A-E35E-49F4-A98E-D276088CE368}"/>
              </a:ext>
            </a:extLst>
          </p:cNvPr>
          <p:cNvSpPr txBox="1"/>
          <p:nvPr/>
        </p:nvSpPr>
        <p:spPr>
          <a:xfrm>
            <a:off x="8096249" y="2438400"/>
            <a:ext cx="3809999" cy="3416320"/>
          </a:xfrm>
          <a:prstGeom prst="rect">
            <a:avLst/>
          </a:prstGeom>
          <a:noFill/>
        </p:spPr>
        <p:txBody>
          <a:bodyPr wrap="square" rtlCol="0">
            <a:spAutoFit/>
          </a:bodyPr>
          <a:lstStyle/>
          <a:p>
            <a:pPr algn="r"/>
            <a:r>
              <a:rPr lang="es-MX" sz="3600" dirty="0">
                <a:latin typeface="Bell MT" panose="02020503060305020303" pitchFamily="18" charset="0"/>
              </a:rPr>
              <a:t>La ciencia y la técnica, no pueden indicar por sí solas el sentido de la existencia y del progreso humano.</a:t>
            </a:r>
          </a:p>
        </p:txBody>
      </p:sp>
      <p:pic>
        <p:nvPicPr>
          <p:cNvPr id="6148" name="Picture 4" descr="Resultado de imagen para etapas del crecimiento humano">
            <a:extLst>
              <a:ext uri="{FF2B5EF4-FFF2-40B4-BE49-F238E27FC236}">
                <a16:creationId xmlns:a16="http://schemas.microsoft.com/office/drawing/2014/main" id="{DC6030E2-F657-4017-97BA-36D273CE0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1" y="1204912"/>
            <a:ext cx="76200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4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A3D27E4-27B0-4E62-ABAA-3020B0D2E6EE}"/>
              </a:ext>
            </a:extLst>
          </p:cNvPr>
          <p:cNvPicPr>
            <a:picLocks noChangeAspect="1"/>
          </p:cNvPicPr>
          <p:nvPr/>
        </p:nvPicPr>
        <p:blipFill>
          <a:blip r:embed="rId2"/>
          <a:stretch>
            <a:fillRect/>
          </a:stretch>
        </p:blipFill>
        <p:spPr>
          <a:xfrm>
            <a:off x="-2" y="685800"/>
            <a:ext cx="12186547" cy="6172200"/>
          </a:xfrm>
          <a:prstGeom prst="rect">
            <a:avLst/>
          </a:prstGeom>
        </p:spPr>
      </p:pic>
      <p:sp>
        <p:nvSpPr>
          <p:cNvPr id="2" name="CuadroTexto 1">
            <a:extLst>
              <a:ext uri="{FF2B5EF4-FFF2-40B4-BE49-F238E27FC236}">
                <a16:creationId xmlns:a16="http://schemas.microsoft.com/office/drawing/2014/main" id="{9268B0C5-FE98-438D-9DA8-16A95E04266F}"/>
              </a:ext>
            </a:extLst>
          </p:cNvPr>
          <p:cNvSpPr txBox="1"/>
          <p:nvPr/>
        </p:nvSpPr>
        <p:spPr>
          <a:xfrm>
            <a:off x="19048" y="0"/>
            <a:ext cx="12153903" cy="1754326"/>
          </a:xfrm>
          <a:prstGeom prst="rect">
            <a:avLst/>
          </a:prstGeom>
          <a:blipFill>
            <a:blip r:embed="rId3"/>
            <a:tile tx="0" ty="0" sx="100000" sy="100000" flip="none" algn="tl"/>
          </a:blip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3600" dirty="0"/>
              <a:t>Tanto la ciencia como la técnica deben estar al servicio de la persona humana, de sus derechos inalienables y de su bien verdadero e integral según el plan y la voluntad de Dios</a:t>
            </a:r>
          </a:p>
        </p:txBody>
      </p:sp>
    </p:spTree>
    <p:extLst>
      <p:ext uri="{BB962C8B-B14F-4D97-AF65-F5344CB8AC3E}">
        <p14:creationId xmlns:p14="http://schemas.microsoft.com/office/powerpoint/2010/main" val="99225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01D695-95FB-421F-A1EA-2D34E790309C}"/>
              </a:ext>
            </a:extLst>
          </p:cNvPr>
          <p:cNvSpPr txBox="1"/>
          <p:nvPr/>
        </p:nvSpPr>
        <p:spPr>
          <a:xfrm>
            <a:off x="1104900" y="1047750"/>
            <a:ext cx="10420350" cy="1200329"/>
          </a:xfrm>
          <a:prstGeom prst="rect">
            <a:avLst/>
          </a:prstGeom>
          <a:noFill/>
        </p:spPr>
        <p:txBody>
          <a:bodyPr wrap="square" rtlCol="0">
            <a:spAutoFit/>
          </a:bodyPr>
          <a:lstStyle/>
          <a:p>
            <a:pPr algn="ctr"/>
            <a:r>
              <a:rPr lang="es-MX" sz="3600" dirty="0">
                <a:latin typeface="Bell MT" panose="02020503060305020303" pitchFamily="18" charset="0"/>
              </a:rPr>
              <a:t>La ciencia sin la conciencia no conduce sino a la ruina del hombre</a:t>
            </a:r>
          </a:p>
        </p:txBody>
      </p:sp>
      <p:pic>
        <p:nvPicPr>
          <p:cNvPr id="8194" name="Picture 2" descr="Resultado de imagen para bomba atomica">
            <a:extLst>
              <a:ext uri="{FF2B5EF4-FFF2-40B4-BE49-F238E27FC236}">
                <a16:creationId xmlns:a16="http://schemas.microsoft.com/office/drawing/2014/main" id="{4BD862FA-364E-4396-973A-AE21B7790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752725"/>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24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EE306F-FE4B-4702-99F3-9287F50B5EDD}"/>
              </a:ext>
            </a:extLst>
          </p:cNvPr>
          <p:cNvSpPr txBox="1"/>
          <p:nvPr/>
        </p:nvSpPr>
        <p:spPr>
          <a:xfrm>
            <a:off x="1085850" y="400050"/>
            <a:ext cx="10401300" cy="1938992"/>
          </a:xfrm>
          <a:prstGeom prst="rect">
            <a:avLst/>
          </a:prstGeom>
          <a:noFill/>
        </p:spPr>
        <p:txBody>
          <a:bodyPr wrap="square" rtlCol="0">
            <a:spAutoFit/>
          </a:bodyPr>
          <a:lstStyle/>
          <a:p>
            <a:r>
              <a:rPr lang="es-MX" sz="6000" dirty="0">
                <a:latin typeface="Bell MT" panose="02020503060305020303" pitchFamily="18" charset="0"/>
              </a:rPr>
              <a:t>Antropología e intervenciones biomédicas </a:t>
            </a:r>
          </a:p>
        </p:txBody>
      </p:sp>
      <p:sp>
        <p:nvSpPr>
          <p:cNvPr id="3" name="CuadroTexto 2">
            <a:extLst>
              <a:ext uri="{FF2B5EF4-FFF2-40B4-BE49-F238E27FC236}">
                <a16:creationId xmlns:a16="http://schemas.microsoft.com/office/drawing/2014/main" id="{D11D3F7F-1C46-42CD-91FF-C3384F4AF51E}"/>
              </a:ext>
            </a:extLst>
          </p:cNvPr>
          <p:cNvSpPr txBox="1"/>
          <p:nvPr/>
        </p:nvSpPr>
        <p:spPr>
          <a:xfrm>
            <a:off x="1085850" y="3059668"/>
            <a:ext cx="4762500" cy="1200329"/>
          </a:xfrm>
          <a:prstGeom prst="rect">
            <a:avLst/>
          </a:prstGeom>
          <a:noFill/>
        </p:spPr>
        <p:txBody>
          <a:bodyPr wrap="square" rtlCol="0">
            <a:spAutoFit/>
          </a:bodyPr>
          <a:lstStyle/>
          <a:p>
            <a:r>
              <a:rPr lang="es-MX" sz="3600" dirty="0"/>
              <a:t>Principios fundamentales</a:t>
            </a:r>
          </a:p>
        </p:txBody>
      </p:sp>
    </p:spTree>
    <p:extLst>
      <p:ext uri="{BB962C8B-B14F-4D97-AF65-F5344CB8AC3E}">
        <p14:creationId xmlns:p14="http://schemas.microsoft.com/office/powerpoint/2010/main" val="205343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B09237-A2AE-46FE-911F-29B602B0CCF8}"/>
              </a:ext>
            </a:extLst>
          </p:cNvPr>
          <p:cNvSpPr txBox="1"/>
          <p:nvPr/>
        </p:nvSpPr>
        <p:spPr>
          <a:xfrm>
            <a:off x="1322962" y="622570"/>
            <a:ext cx="8054502" cy="1200329"/>
          </a:xfrm>
          <a:prstGeom prst="rect">
            <a:avLst/>
          </a:prstGeom>
          <a:noFill/>
        </p:spPr>
        <p:txBody>
          <a:bodyPr wrap="square" rtlCol="0">
            <a:spAutoFit/>
          </a:bodyPr>
          <a:lstStyle/>
          <a:p>
            <a:r>
              <a:rPr lang="es-MX" sz="3600" dirty="0">
                <a:latin typeface="Bell MT" panose="02020503060305020303" pitchFamily="18" charset="0"/>
              </a:rPr>
              <a:t>El ser humano es una PERSONA, capaz de pensar y decidir por si mismo</a:t>
            </a:r>
          </a:p>
        </p:txBody>
      </p:sp>
      <p:pic>
        <p:nvPicPr>
          <p:cNvPr id="1026" name="Picture 2" descr="Resultado de imagen para persona en montaÃ±a">
            <a:extLst>
              <a:ext uri="{FF2B5EF4-FFF2-40B4-BE49-F238E27FC236}">
                <a16:creationId xmlns:a16="http://schemas.microsoft.com/office/drawing/2014/main" id="{30D00842-29AE-4A31-A192-AD4657511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894397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20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enfermo en hospital">
            <a:extLst>
              <a:ext uri="{FF2B5EF4-FFF2-40B4-BE49-F238E27FC236}">
                <a16:creationId xmlns:a16="http://schemas.microsoft.com/office/drawing/2014/main" id="{9ABCAA98-AB49-4FAF-A651-E62AC20B1463}"/>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265767" y="363915"/>
            <a:ext cx="10126133" cy="56959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FC39917-F61B-4C66-97EA-836D4E2357BB}"/>
              </a:ext>
            </a:extLst>
          </p:cNvPr>
          <p:cNvSpPr txBox="1"/>
          <p:nvPr/>
        </p:nvSpPr>
        <p:spPr>
          <a:xfrm>
            <a:off x="0" y="0"/>
            <a:ext cx="12192000" cy="6001643"/>
          </a:xfrm>
          <a:prstGeom prst="rect">
            <a:avLst/>
          </a:prstGeom>
          <a:noFill/>
        </p:spPr>
        <p:txBody>
          <a:bodyPr wrap="square" rtlCol="0">
            <a:spAutoFit/>
          </a:bodyPr>
          <a:lstStyle/>
          <a:p>
            <a:r>
              <a:rPr lang="es-MX" sz="3200" dirty="0"/>
              <a:t>Los criterios morales que deben ser aplicados para esclarecer los problemas que hoy día se plantean en el ambiento de la biomedicina, son los siguientes: </a:t>
            </a:r>
          </a:p>
          <a:p>
            <a:endParaRPr lang="es-MX" sz="3200" dirty="0"/>
          </a:p>
          <a:p>
            <a:pPr marL="285750" indent="-285750">
              <a:buFont typeface="Wingdings" panose="05000000000000000000" pitchFamily="2" charset="2"/>
              <a:buChar char="v"/>
            </a:pPr>
            <a:r>
              <a:rPr lang="es-MX" sz="3200" dirty="0"/>
              <a:t>La biología y la medicina contribuyen con sus aplicaciones al bien integral de la vida humana cuando desde el momento en que acuden a la persona respetan su dignidad de imagen y semejanza de Dios.</a:t>
            </a:r>
          </a:p>
          <a:p>
            <a:r>
              <a:rPr lang="es-MX" sz="3200" dirty="0"/>
              <a:t> </a:t>
            </a:r>
          </a:p>
          <a:p>
            <a:pPr marL="285750" indent="-285750">
              <a:buFont typeface="Wingdings" panose="05000000000000000000" pitchFamily="2" charset="2"/>
              <a:buChar char="v"/>
            </a:pPr>
            <a:r>
              <a:rPr lang="es-MX" sz="3200" dirty="0"/>
              <a:t>El matrimonio posee bienes y valores específicos de unión y procreación, incomparablemente superiores a los de las formas inferiores de la vida. </a:t>
            </a:r>
          </a:p>
        </p:txBody>
      </p:sp>
    </p:spTree>
    <p:extLst>
      <p:ext uri="{BB962C8B-B14F-4D97-AF65-F5344CB8AC3E}">
        <p14:creationId xmlns:p14="http://schemas.microsoft.com/office/powerpoint/2010/main" val="32259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ciencia y tecnologia">
            <a:extLst>
              <a:ext uri="{FF2B5EF4-FFF2-40B4-BE49-F238E27FC236}">
                <a16:creationId xmlns:a16="http://schemas.microsoft.com/office/drawing/2014/main" id="{BFBF0D9D-D913-4C46-9CE8-2203E2A8ECE9}"/>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272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2833F3C-FA73-4AF2-9821-16D291FC2BE4}"/>
              </a:ext>
            </a:extLst>
          </p:cNvPr>
          <p:cNvSpPr txBox="1"/>
          <p:nvPr/>
        </p:nvSpPr>
        <p:spPr>
          <a:xfrm>
            <a:off x="628650" y="351174"/>
            <a:ext cx="11277600" cy="6186309"/>
          </a:xfrm>
          <a:prstGeom prst="rect">
            <a:avLst/>
          </a:prstGeom>
          <a:noFill/>
          <a:ln w="5715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v"/>
            </a:pPr>
            <a:r>
              <a:rPr lang="es-MX" sz="3600" dirty="0">
                <a:solidFill>
                  <a:schemeClr val="tx1">
                    <a:lumMod val="95000"/>
                    <a:lumOff val="5000"/>
                  </a:schemeClr>
                </a:solidFill>
              </a:rPr>
              <a:t>La comunicación de la vida humana posee una originalidad propia, derivada de la originalidad misma de la persona humana, ya que la vida humana es propagada de un modo consciente y responsable</a:t>
            </a:r>
          </a:p>
          <a:p>
            <a:endParaRPr lang="es-MX" sz="3600" dirty="0">
              <a:solidFill>
                <a:schemeClr val="tx1">
                  <a:lumMod val="95000"/>
                  <a:lumOff val="5000"/>
                </a:schemeClr>
              </a:solidFill>
            </a:endParaRPr>
          </a:p>
          <a:p>
            <a:endParaRPr lang="es-MX" sz="3600" dirty="0">
              <a:solidFill>
                <a:schemeClr val="tx1">
                  <a:lumMod val="95000"/>
                  <a:lumOff val="5000"/>
                </a:schemeClr>
              </a:solidFill>
            </a:endParaRPr>
          </a:p>
          <a:p>
            <a:pPr marL="285750" indent="-285750">
              <a:buFont typeface="Wingdings" panose="05000000000000000000" pitchFamily="2" charset="2"/>
              <a:buChar char="v"/>
            </a:pPr>
            <a:r>
              <a:rPr lang="es-MX" sz="3600" dirty="0">
                <a:solidFill>
                  <a:schemeClr val="tx1">
                    <a:lumMod val="95000"/>
                    <a:lumOff val="5000"/>
                  </a:schemeClr>
                </a:solidFill>
              </a:rPr>
              <a:t>Por ello nadie puede lícitamente usar en este ámbito -de la propagación de la vida humana- los medios o procedimientos que es válido emplear en la genética de la planta y de los animales.</a:t>
            </a:r>
          </a:p>
        </p:txBody>
      </p:sp>
    </p:spTree>
    <p:extLst>
      <p:ext uri="{BB962C8B-B14F-4D97-AF65-F5344CB8AC3E}">
        <p14:creationId xmlns:p14="http://schemas.microsoft.com/office/powerpoint/2010/main" val="237026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7F28E27-3963-43D0-86E5-454225C3F0C1}"/>
              </a:ext>
            </a:extLst>
          </p:cNvPr>
          <p:cNvSpPr/>
          <p:nvPr/>
        </p:nvSpPr>
        <p:spPr>
          <a:xfrm>
            <a:off x="2211421" y="2228671"/>
            <a:ext cx="8041532" cy="1200329"/>
          </a:xfrm>
          <a:prstGeom prst="rect">
            <a:avLst/>
          </a:prstGeom>
        </p:spPr>
        <p:txBody>
          <a:bodyPr wrap="square">
            <a:spAutoFit/>
          </a:bodyPr>
          <a:lstStyle/>
          <a:p>
            <a:pPr marL="285750" lvl="0" indent="-285750" algn="ctr">
              <a:buFont typeface="Wingdings" panose="05000000000000000000" pitchFamily="2" charset="2"/>
              <a:buChar char="v"/>
            </a:pPr>
            <a:r>
              <a:rPr lang="es-MX" sz="3600" dirty="0">
                <a:solidFill>
                  <a:prstClr val="black">
                    <a:lumMod val="95000"/>
                    <a:lumOff val="5000"/>
                  </a:prstClr>
                </a:solidFill>
              </a:rPr>
              <a:t>NO TODO LO QUE ES TECNICAMENTE POSIBLE ES MORALMENTE ADMISIBLE. </a:t>
            </a:r>
          </a:p>
        </p:txBody>
      </p:sp>
    </p:spTree>
    <p:extLst>
      <p:ext uri="{BB962C8B-B14F-4D97-AF65-F5344CB8AC3E}">
        <p14:creationId xmlns:p14="http://schemas.microsoft.com/office/powerpoint/2010/main" val="2329458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bebe">
            <a:extLst>
              <a:ext uri="{FF2B5EF4-FFF2-40B4-BE49-F238E27FC236}">
                <a16:creationId xmlns:a16="http://schemas.microsoft.com/office/drawing/2014/main" id="{29900C82-53CB-4F49-9FBF-06A7064337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5758"/>
          <a:stretch/>
        </p:blipFill>
        <p:spPr bwMode="auto">
          <a:xfrm>
            <a:off x="3009900" y="79678"/>
            <a:ext cx="7067550" cy="66606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7280F1C-6544-48ED-9962-DE2DE16E5B02}"/>
              </a:ext>
            </a:extLst>
          </p:cNvPr>
          <p:cNvSpPr txBox="1"/>
          <p:nvPr/>
        </p:nvSpPr>
        <p:spPr>
          <a:xfrm>
            <a:off x="161925" y="117693"/>
            <a:ext cx="11868150" cy="2308324"/>
          </a:xfrm>
          <a:prstGeom prst="rect">
            <a:avLst/>
          </a:prstGeom>
          <a:noFill/>
        </p:spPr>
        <p:txBody>
          <a:bodyPr wrap="square" rtlCol="0">
            <a:spAutoFit/>
          </a:bodyPr>
          <a:lstStyle/>
          <a:p>
            <a:pPr marL="285750" indent="-285750">
              <a:buFont typeface="Wingdings" panose="05000000000000000000" pitchFamily="2" charset="2"/>
              <a:buChar char="v"/>
            </a:pPr>
            <a:r>
              <a:rPr lang="es-MX" sz="3600" dirty="0">
                <a:latin typeface="Bell MT" panose="02020503060305020303" pitchFamily="18" charset="0"/>
              </a:rPr>
              <a:t>El ser humano es la única creatura en la Tierra que Dios ha querido por sí misma (redimido y llamado a la vida divina) y el alma espiritual de cada hombre es inmediatamente creada por Dios.</a:t>
            </a:r>
          </a:p>
        </p:txBody>
      </p:sp>
    </p:spTree>
    <p:extLst>
      <p:ext uri="{BB962C8B-B14F-4D97-AF65-F5344CB8AC3E}">
        <p14:creationId xmlns:p14="http://schemas.microsoft.com/office/powerpoint/2010/main" val="80039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bebe">
            <a:extLst>
              <a:ext uri="{FF2B5EF4-FFF2-40B4-BE49-F238E27FC236}">
                <a16:creationId xmlns:a16="http://schemas.microsoft.com/office/drawing/2014/main" id="{29900C82-53CB-4F49-9FBF-06A7064337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5758"/>
          <a:stretch/>
        </p:blipFill>
        <p:spPr bwMode="auto">
          <a:xfrm>
            <a:off x="3009900" y="79678"/>
            <a:ext cx="7067550" cy="66606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7280F1C-6544-48ED-9962-DE2DE16E5B02}"/>
              </a:ext>
            </a:extLst>
          </p:cNvPr>
          <p:cNvSpPr txBox="1"/>
          <p:nvPr/>
        </p:nvSpPr>
        <p:spPr>
          <a:xfrm>
            <a:off x="161925" y="117693"/>
            <a:ext cx="11868150" cy="2862322"/>
          </a:xfrm>
          <a:prstGeom prst="rect">
            <a:avLst/>
          </a:prstGeom>
          <a:noFill/>
        </p:spPr>
        <p:txBody>
          <a:bodyPr wrap="square" rtlCol="0">
            <a:spAutoFit/>
          </a:bodyPr>
          <a:lstStyle/>
          <a:p>
            <a:pPr marL="285750" indent="-285750">
              <a:buFont typeface="Wingdings" panose="05000000000000000000" pitchFamily="2" charset="2"/>
              <a:buChar char="v"/>
            </a:pPr>
            <a:r>
              <a:rPr lang="es-MX" sz="3600" dirty="0">
                <a:latin typeface="Bell MT" panose="02020503060305020303" pitchFamily="18" charset="0"/>
              </a:rPr>
              <a:t>La procreación humana presupone la colaboración responsable de los esposos con el amor fecundo de Dios; el don de la vida humana debe realizarse en el matrimonio mediante los actos específicos y exclusivos de los esposos, de acuerdo con las leyes inscritas en sus personas y en su unión</a:t>
            </a:r>
          </a:p>
        </p:txBody>
      </p:sp>
    </p:spTree>
    <p:extLst>
      <p:ext uri="{BB962C8B-B14F-4D97-AF65-F5344CB8AC3E}">
        <p14:creationId xmlns:p14="http://schemas.microsoft.com/office/powerpoint/2010/main" val="361932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bebe">
            <a:extLst>
              <a:ext uri="{FF2B5EF4-FFF2-40B4-BE49-F238E27FC236}">
                <a16:creationId xmlns:a16="http://schemas.microsoft.com/office/drawing/2014/main" id="{29900C82-53CB-4F49-9FBF-06A7064337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b="5758"/>
          <a:stretch/>
        </p:blipFill>
        <p:spPr bwMode="auto">
          <a:xfrm>
            <a:off x="3009900" y="79678"/>
            <a:ext cx="7067550" cy="666063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87280F1C-6544-48ED-9962-DE2DE16E5B02}"/>
              </a:ext>
            </a:extLst>
          </p:cNvPr>
          <p:cNvSpPr txBox="1"/>
          <p:nvPr/>
        </p:nvSpPr>
        <p:spPr>
          <a:xfrm>
            <a:off x="161925" y="117693"/>
            <a:ext cx="11868150" cy="1754326"/>
          </a:xfrm>
          <a:prstGeom prst="rect">
            <a:avLst/>
          </a:prstGeom>
          <a:noFill/>
        </p:spPr>
        <p:txBody>
          <a:bodyPr wrap="square" rtlCol="0">
            <a:spAutoFit/>
          </a:bodyPr>
          <a:lstStyle/>
          <a:p>
            <a:pPr marL="285750" indent="-285750">
              <a:buFont typeface="Wingdings" panose="05000000000000000000" pitchFamily="2" charset="2"/>
              <a:buChar char="v"/>
            </a:pPr>
            <a:r>
              <a:rPr lang="es-MX" sz="3600" dirty="0">
                <a:latin typeface="Bell MT" panose="02020503060305020303" pitchFamily="18" charset="0"/>
              </a:rPr>
              <a:t>El único lugar y el único momento para que un ser humano sea llamado a la vida humana, es el acto conyugal de los esposos, solo esto es conforme con su dignidad de persona. </a:t>
            </a:r>
          </a:p>
        </p:txBody>
      </p:sp>
    </p:spTree>
    <p:extLst>
      <p:ext uri="{BB962C8B-B14F-4D97-AF65-F5344CB8AC3E}">
        <p14:creationId xmlns:p14="http://schemas.microsoft.com/office/powerpoint/2010/main" val="296966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5613C9F-2E07-4875-B122-F0BA9712641E}"/>
              </a:ext>
            </a:extLst>
          </p:cNvPr>
          <p:cNvSpPr txBox="1"/>
          <p:nvPr/>
        </p:nvSpPr>
        <p:spPr>
          <a:xfrm>
            <a:off x="1371600" y="1611362"/>
            <a:ext cx="8820150" cy="2308324"/>
          </a:xfrm>
          <a:prstGeom prst="rect">
            <a:avLst/>
          </a:prstGeom>
          <a:noFill/>
        </p:spPr>
        <p:txBody>
          <a:bodyPr wrap="square" rtlCol="0">
            <a:spAutoFit/>
          </a:bodyPr>
          <a:lstStyle/>
          <a:p>
            <a:pPr algn="ctr"/>
            <a:r>
              <a:rPr lang="es-MX" sz="7200" dirty="0">
                <a:latin typeface="Bell MT" panose="02020503060305020303" pitchFamily="18" charset="0"/>
              </a:rPr>
              <a:t>El respeto de los embriones humanos</a:t>
            </a:r>
          </a:p>
        </p:txBody>
      </p:sp>
    </p:spTree>
    <p:extLst>
      <p:ext uri="{BB962C8B-B14F-4D97-AF65-F5344CB8AC3E}">
        <p14:creationId xmlns:p14="http://schemas.microsoft.com/office/powerpoint/2010/main" val="25923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910B05-9894-42E2-B489-545C100A8166}"/>
              </a:ext>
            </a:extLst>
          </p:cNvPr>
          <p:cNvSpPr txBox="1"/>
          <p:nvPr/>
        </p:nvSpPr>
        <p:spPr>
          <a:xfrm>
            <a:off x="247650" y="92484"/>
            <a:ext cx="11696700" cy="2308324"/>
          </a:xfrm>
          <a:prstGeom prst="rect">
            <a:avLst/>
          </a:prstGeom>
          <a:noFill/>
        </p:spPr>
        <p:txBody>
          <a:bodyPr wrap="square" rtlCol="0">
            <a:spAutoFit/>
          </a:bodyPr>
          <a:lstStyle/>
          <a:p>
            <a:r>
              <a:rPr lang="es-MX" sz="3600" dirty="0">
                <a:latin typeface="Bell MT" panose="02020503060305020303" pitchFamily="18" charset="0"/>
              </a:rPr>
              <a:t>Desde el momento en que el óvulo es fecundado, se inaugura una nueva vida que no es la del padre ni la de la madre, sino la de un nuevo ser humano que se desarrolla por si mismo. Jamás llegará a ser humano si no lo ha sido desde entonces. </a:t>
            </a:r>
          </a:p>
        </p:txBody>
      </p:sp>
      <p:pic>
        <p:nvPicPr>
          <p:cNvPr id="14340" name="Picture 4" descr="Imagen relacionada">
            <a:extLst>
              <a:ext uri="{FF2B5EF4-FFF2-40B4-BE49-F238E27FC236}">
                <a16:creationId xmlns:a16="http://schemas.microsoft.com/office/drawing/2014/main" id="{F329FA6C-BA1B-41D5-ABF6-2A0802753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560" y="2552699"/>
            <a:ext cx="4580553" cy="419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3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361C-D85E-40F1-BAF8-731E13074D36}"/>
              </a:ext>
            </a:extLst>
          </p:cNvPr>
          <p:cNvSpPr txBox="1"/>
          <p:nvPr/>
        </p:nvSpPr>
        <p:spPr>
          <a:xfrm>
            <a:off x="438150" y="612844"/>
            <a:ext cx="5438775" cy="5632311"/>
          </a:xfrm>
          <a:prstGeom prst="rect">
            <a:avLst/>
          </a:prstGeom>
          <a:noFill/>
        </p:spPr>
        <p:txBody>
          <a:bodyPr wrap="square" rtlCol="0">
            <a:spAutoFit/>
          </a:bodyPr>
          <a:lstStyle/>
          <a:p>
            <a:r>
              <a:rPr lang="es-MX" sz="3600" dirty="0">
                <a:latin typeface="Bell MT" panose="02020503060305020303" pitchFamily="18" charset="0"/>
              </a:rPr>
              <a:t>La genética actual otorga una hermosa confirmación. Muestra que desde el primer instante se encuentra fijado el programa de lo que será ese viviente: un ser humano individual con sus características bien determinadas. </a:t>
            </a:r>
          </a:p>
        </p:txBody>
      </p:sp>
      <p:pic>
        <p:nvPicPr>
          <p:cNvPr id="15362" name="Picture 2" descr="Imagen relacionada">
            <a:extLst>
              <a:ext uri="{FF2B5EF4-FFF2-40B4-BE49-F238E27FC236}">
                <a16:creationId xmlns:a16="http://schemas.microsoft.com/office/drawing/2014/main" id="{F3931BC2-6EB9-4DCC-9584-1745A15EF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925" y="1886273"/>
            <a:ext cx="5876925" cy="392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051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2C25CA-039A-4F8D-99E8-8CB70D5BDDD1}"/>
              </a:ext>
            </a:extLst>
          </p:cNvPr>
          <p:cNvSpPr txBox="1"/>
          <p:nvPr/>
        </p:nvSpPr>
        <p:spPr>
          <a:xfrm>
            <a:off x="2114550" y="419100"/>
            <a:ext cx="7448550" cy="2308324"/>
          </a:xfrm>
          <a:prstGeom prst="rect">
            <a:avLst/>
          </a:prstGeom>
          <a:noFill/>
        </p:spPr>
        <p:txBody>
          <a:bodyPr wrap="square" rtlCol="0">
            <a:spAutoFit/>
          </a:bodyPr>
          <a:lstStyle/>
          <a:p>
            <a:pPr algn="ctr"/>
            <a:r>
              <a:rPr lang="es-MX" sz="3600" dirty="0">
                <a:latin typeface="Bell MT" panose="02020503060305020303" pitchFamily="18" charset="0"/>
              </a:rPr>
              <a:t>Con la fecundación inicia la aventura de una vida humana, cuyas principales capacidades requieren un tiempo para desarrollarse y poder actuar.</a:t>
            </a:r>
          </a:p>
        </p:txBody>
      </p:sp>
      <p:pic>
        <p:nvPicPr>
          <p:cNvPr id="4" name="Imagen 3">
            <a:extLst>
              <a:ext uri="{FF2B5EF4-FFF2-40B4-BE49-F238E27FC236}">
                <a16:creationId xmlns:a16="http://schemas.microsoft.com/office/drawing/2014/main" id="{4D580BD1-F343-4C6B-B53F-5F55A165652F}"/>
              </a:ext>
            </a:extLst>
          </p:cNvPr>
          <p:cNvPicPr>
            <a:picLocks noChangeAspect="1"/>
          </p:cNvPicPr>
          <p:nvPr/>
        </p:nvPicPr>
        <p:blipFill rotWithShape="1">
          <a:blip r:embed="rId2"/>
          <a:srcRect t="12082"/>
          <a:stretch/>
        </p:blipFill>
        <p:spPr>
          <a:xfrm>
            <a:off x="3652686" y="3214688"/>
            <a:ext cx="5453214" cy="3224212"/>
          </a:xfrm>
          <a:prstGeom prst="rect">
            <a:avLst/>
          </a:prstGeom>
        </p:spPr>
      </p:pic>
    </p:spTree>
    <p:extLst>
      <p:ext uri="{BB962C8B-B14F-4D97-AF65-F5344CB8AC3E}">
        <p14:creationId xmlns:p14="http://schemas.microsoft.com/office/powerpoint/2010/main" val="29484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E87B89-38A0-41E4-A7E2-D676E49C556B}"/>
              </a:ext>
            </a:extLst>
          </p:cNvPr>
          <p:cNvSpPr txBox="1"/>
          <p:nvPr/>
        </p:nvSpPr>
        <p:spPr>
          <a:xfrm>
            <a:off x="505837" y="214008"/>
            <a:ext cx="8560341" cy="1754326"/>
          </a:xfrm>
          <a:prstGeom prst="rect">
            <a:avLst/>
          </a:prstGeom>
          <a:noFill/>
        </p:spPr>
        <p:txBody>
          <a:bodyPr wrap="square" rtlCol="0">
            <a:spAutoFit/>
          </a:bodyPr>
          <a:lstStyle/>
          <a:p>
            <a:r>
              <a:rPr lang="es-MX" sz="3600" dirty="0">
                <a:latin typeface="Bell MT" panose="02020503060305020303" pitchFamily="18" charset="0"/>
              </a:rPr>
              <a:t>Con posibilidad de desarrollo y realización inmensas, llamado a vivir con Dios en familia por toda la ETERNIDAD.</a:t>
            </a:r>
          </a:p>
        </p:txBody>
      </p:sp>
      <p:pic>
        <p:nvPicPr>
          <p:cNvPr id="2050" name="Picture 2" descr="Resultado de imagen para persona en montaÃ±a">
            <a:extLst>
              <a:ext uri="{FF2B5EF4-FFF2-40B4-BE49-F238E27FC236}">
                <a16:creationId xmlns:a16="http://schemas.microsoft.com/office/drawing/2014/main" id="{A866946B-F078-4109-BD29-B7459572E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41" y="2372469"/>
            <a:ext cx="6407285" cy="427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7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36B236-E87B-4842-985C-D5F03C8B8A09}"/>
              </a:ext>
            </a:extLst>
          </p:cNvPr>
          <p:cNvSpPr txBox="1"/>
          <p:nvPr/>
        </p:nvSpPr>
        <p:spPr>
          <a:xfrm>
            <a:off x="361950" y="342900"/>
            <a:ext cx="10858500" cy="2308324"/>
          </a:xfrm>
          <a:prstGeom prst="rect">
            <a:avLst/>
          </a:prstGeom>
          <a:noFill/>
        </p:spPr>
        <p:txBody>
          <a:bodyPr wrap="square" rtlCol="0">
            <a:spAutoFit/>
          </a:bodyPr>
          <a:lstStyle/>
          <a:p>
            <a:pPr algn="ctr"/>
            <a:r>
              <a:rPr lang="es-MX" sz="3600" dirty="0">
                <a:latin typeface="Bell MT" panose="02020503060305020303" pitchFamily="18" charset="0"/>
              </a:rPr>
              <a:t>Los actuales conocimientos científicos sobre el embrión humano ofrecen una indicación valiosa para discernir racionalmente una presencia personal desde este primer surgir de la vida humana. </a:t>
            </a:r>
          </a:p>
        </p:txBody>
      </p:sp>
      <p:pic>
        <p:nvPicPr>
          <p:cNvPr id="17410" name="Picture 2" descr="Imagen relacionada">
            <a:extLst>
              <a:ext uri="{FF2B5EF4-FFF2-40B4-BE49-F238E27FC236}">
                <a16:creationId xmlns:a16="http://schemas.microsoft.com/office/drawing/2014/main" id="{EF9CF4B0-B0C9-47E4-A461-E8100CBDF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3004198"/>
            <a:ext cx="4552950" cy="35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9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946511-D133-4CDD-B018-5202DB2339C9}"/>
              </a:ext>
            </a:extLst>
          </p:cNvPr>
          <p:cNvSpPr txBox="1"/>
          <p:nvPr/>
        </p:nvSpPr>
        <p:spPr>
          <a:xfrm>
            <a:off x="619125" y="438149"/>
            <a:ext cx="10953750" cy="2862322"/>
          </a:xfrm>
          <a:prstGeom prst="rect">
            <a:avLst/>
          </a:prstGeom>
          <a:noFill/>
        </p:spPr>
        <p:txBody>
          <a:bodyPr wrap="square" rtlCol="0">
            <a:spAutoFit/>
          </a:bodyPr>
          <a:lstStyle/>
          <a:p>
            <a:pPr algn="ctr"/>
            <a:r>
              <a:rPr lang="es-MX" sz="3600" dirty="0">
                <a:latin typeface="Bell MT" panose="02020503060305020303" pitchFamily="18" charset="0"/>
              </a:rPr>
              <a:t>Por ello, el fruto de la generación humana desde el primer momento de su existencia, es decir, desde la constitución del cigoto (óvulo fecundado) exige el respeto incondicionado que es moralmente debido al ser humano en su totalidad corporal y espiritual. </a:t>
            </a:r>
          </a:p>
        </p:txBody>
      </p:sp>
      <p:pic>
        <p:nvPicPr>
          <p:cNvPr id="4" name="Imagen 3">
            <a:extLst>
              <a:ext uri="{FF2B5EF4-FFF2-40B4-BE49-F238E27FC236}">
                <a16:creationId xmlns:a16="http://schemas.microsoft.com/office/drawing/2014/main" id="{98E40CB4-5060-4B7E-85BA-AD8C99CFC711}"/>
              </a:ext>
            </a:extLst>
          </p:cNvPr>
          <p:cNvPicPr>
            <a:picLocks noChangeAspect="1"/>
          </p:cNvPicPr>
          <p:nvPr/>
        </p:nvPicPr>
        <p:blipFill>
          <a:blip r:embed="rId2"/>
          <a:stretch>
            <a:fillRect/>
          </a:stretch>
        </p:blipFill>
        <p:spPr>
          <a:xfrm>
            <a:off x="3600450" y="3557530"/>
            <a:ext cx="4643437" cy="3089996"/>
          </a:xfrm>
          <a:prstGeom prst="rect">
            <a:avLst/>
          </a:prstGeom>
        </p:spPr>
      </p:pic>
    </p:spTree>
    <p:extLst>
      <p:ext uri="{BB962C8B-B14F-4D97-AF65-F5344CB8AC3E}">
        <p14:creationId xmlns:p14="http://schemas.microsoft.com/office/powerpoint/2010/main" val="132169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525B2-A748-4F5D-B09C-7C1648E2E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7655" y="0"/>
            <a:ext cx="12308482" cy="6858000"/>
          </a:xfrm>
          <a:prstGeom prst="rect">
            <a:avLst/>
          </a:prstGeom>
        </p:spPr>
      </p:pic>
      <p:sp>
        <p:nvSpPr>
          <p:cNvPr id="2" name="CuadroTexto 1">
            <a:extLst>
              <a:ext uri="{FF2B5EF4-FFF2-40B4-BE49-F238E27FC236}">
                <a16:creationId xmlns:a16="http://schemas.microsoft.com/office/drawing/2014/main" id="{3670BDCD-E693-424C-B7D8-2D697DBC83A5}"/>
              </a:ext>
            </a:extLst>
          </p:cNvPr>
          <p:cNvSpPr txBox="1"/>
          <p:nvPr/>
        </p:nvSpPr>
        <p:spPr>
          <a:xfrm>
            <a:off x="190500" y="647700"/>
            <a:ext cx="11563350" cy="3416320"/>
          </a:xfrm>
          <a:prstGeom prst="rect">
            <a:avLst/>
          </a:prstGeom>
          <a:noFill/>
        </p:spPr>
        <p:txBody>
          <a:bodyPr wrap="square" rtlCol="0">
            <a:spAutoFit/>
          </a:bodyPr>
          <a:lstStyle/>
          <a:p>
            <a:r>
              <a:rPr lang="es-MX" sz="3600" dirty="0">
                <a:latin typeface="Bell MT" panose="02020503060305020303" pitchFamily="18" charset="0"/>
              </a:rPr>
              <a:t>En consecuencia:</a:t>
            </a:r>
          </a:p>
          <a:p>
            <a:endParaRPr lang="es-MX" sz="3600" dirty="0">
              <a:latin typeface="Bell MT" panose="02020503060305020303" pitchFamily="18" charset="0"/>
            </a:endParaRPr>
          </a:p>
          <a:p>
            <a:endParaRPr lang="es-MX" sz="3600" dirty="0">
              <a:latin typeface="Bell MT" panose="02020503060305020303" pitchFamily="18" charset="0"/>
            </a:endParaRPr>
          </a:p>
          <a:p>
            <a:pPr marL="285750" indent="-285750">
              <a:buFont typeface="Wingdings" panose="05000000000000000000" pitchFamily="2" charset="2"/>
              <a:buChar char="Ø"/>
            </a:pPr>
            <a:r>
              <a:rPr lang="es-MX" sz="3600" dirty="0">
                <a:latin typeface="Bell MT" panose="02020503060305020303" pitchFamily="18" charset="0"/>
              </a:rPr>
              <a:t>El ser humano debe ser respetado y tratado como persona desde el instante de su concepción y, serle reconocido sus derechos como tal, principalmente el derecho  la vida. </a:t>
            </a:r>
          </a:p>
        </p:txBody>
      </p:sp>
    </p:spTree>
    <p:extLst>
      <p:ext uri="{BB962C8B-B14F-4D97-AF65-F5344CB8AC3E}">
        <p14:creationId xmlns:p14="http://schemas.microsoft.com/office/powerpoint/2010/main" val="184469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525B2-A748-4F5D-B09C-7C1648E2E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7655" y="0"/>
            <a:ext cx="12308482" cy="6858000"/>
          </a:xfrm>
          <a:prstGeom prst="rect">
            <a:avLst/>
          </a:prstGeom>
        </p:spPr>
      </p:pic>
      <p:sp>
        <p:nvSpPr>
          <p:cNvPr id="2" name="CuadroTexto 1">
            <a:extLst>
              <a:ext uri="{FF2B5EF4-FFF2-40B4-BE49-F238E27FC236}">
                <a16:creationId xmlns:a16="http://schemas.microsoft.com/office/drawing/2014/main" id="{3670BDCD-E693-424C-B7D8-2D697DBC83A5}"/>
              </a:ext>
            </a:extLst>
          </p:cNvPr>
          <p:cNvSpPr txBox="1"/>
          <p:nvPr/>
        </p:nvSpPr>
        <p:spPr>
          <a:xfrm>
            <a:off x="190500" y="647700"/>
            <a:ext cx="11563350" cy="2308324"/>
          </a:xfrm>
          <a:prstGeom prst="rect">
            <a:avLst/>
          </a:prstGeom>
          <a:noFill/>
        </p:spPr>
        <p:txBody>
          <a:bodyPr wrap="square" rtlCol="0">
            <a:spAutoFit/>
          </a:bodyPr>
          <a:lstStyle/>
          <a:p>
            <a:endParaRPr lang="es-MX" sz="3600" dirty="0">
              <a:latin typeface="Bell MT" panose="02020503060305020303" pitchFamily="18" charset="0"/>
            </a:endParaRPr>
          </a:p>
          <a:p>
            <a:pPr marL="571500" indent="-571500">
              <a:buFont typeface="Wingdings" panose="05000000000000000000" pitchFamily="2" charset="2"/>
              <a:buChar char="Ø"/>
            </a:pPr>
            <a:r>
              <a:rPr lang="es-MX" sz="3600" dirty="0">
                <a:latin typeface="Bell MT" panose="02020503060305020303" pitchFamily="18" charset="0"/>
              </a:rPr>
              <a:t>Un diagnóstico que atestigua la existencia de una malformación o de una enfermedad hereditaria no debe equivaler a una sentencia de muerte (aborto). </a:t>
            </a:r>
          </a:p>
        </p:txBody>
      </p:sp>
    </p:spTree>
    <p:extLst>
      <p:ext uri="{BB962C8B-B14F-4D97-AF65-F5344CB8AC3E}">
        <p14:creationId xmlns:p14="http://schemas.microsoft.com/office/powerpoint/2010/main" val="271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525B2-A748-4F5D-B09C-7C1648E2E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7655" y="0"/>
            <a:ext cx="12308482" cy="6858000"/>
          </a:xfrm>
          <a:prstGeom prst="rect">
            <a:avLst/>
          </a:prstGeom>
        </p:spPr>
      </p:pic>
      <p:sp>
        <p:nvSpPr>
          <p:cNvPr id="3" name="CuadroTexto 2">
            <a:extLst>
              <a:ext uri="{FF2B5EF4-FFF2-40B4-BE49-F238E27FC236}">
                <a16:creationId xmlns:a16="http://schemas.microsoft.com/office/drawing/2014/main" id="{C1A7CD3C-4E0A-45E0-B99B-599B13A2260B}"/>
              </a:ext>
            </a:extLst>
          </p:cNvPr>
          <p:cNvSpPr txBox="1"/>
          <p:nvPr/>
        </p:nvSpPr>
        <p:spPr>
          <a:xfrm>
            <a:off x="190500" y="994200"/>
            <a:ext cx="11811000" cy="2862322"/>
          </a:xfrm>
          <a:prstGeom prst="rect">
            <a:avLst/>
          </a:prstGeom>
          <a:noFill/>
        </p:spPr>
        <p:txBody>
          <a:bodyPr wrap="square" rtlCol="0">
            <a:spAutoFit/>
          </a:bodyPr>
          <a:lstStyle/>
          <a:p>
            <a:pPr marL="571500" indent="-571500" algn="ctr">
              <a:buFont typeface="Wingdings" panose="05000000000000000000" pitchFamily="2" charset="2"/>
              <a:buChar char="Ø"/>
            </a:pPr>
            <a:r>
              <a:rPr lang="es-MX" sz="3600" dirty="0">
                <a:latin typeface="Bell MT" panose="02020503060305020303" pitchFamily="18" charset="0"/>
              </a:rPr>
              <a:t>Las intervenciones terapéuticas sobre el embrión humano son licitas siempre que respeten la vida y la integridad del embrión que no lo expongan a riesgos desproporcionados, que tengan como fin su curación, la mejora de sus condiciones de salud o su supervivencia individual</a:t>
            </a:r>
          </a:p>
        </p:txBody>
      </p:sp>
    </p:spTree>
    <p:extLst>
      <p:ext uri="{BB962C8B-B14F-4D97-AF65-F5344CB8AC3E}">
        <p14:creationId xmlns:p14="http://schemas.microsoft.com/office/powerpoint/2010/main" val="30879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525B2-A748-4F5D-B09C-7C1648E2E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7655" y="0"/>
            <a:ext cx="12308482" cy="6858000"/>
          </a:xfrm>
          <a:prstGeom prst="rect">
            <a:avLst/>
          </a:prstGeom>
        </p:spPr>
      </p:pic>
      <p:sp>
        <p:nvSpPr>
          <p:cNvPr id="6" name="CuadroTexto 5">
            <a:extLst>
              <a:ext uri="{FF2B5EF4-FFF2-40B4-BE49-F238E27FC236}">
                <a16:creationId xmlns:a16="http://schemas.microsoft.com/office/drawing/2014/main" id="{9BD52354-3B65-4E3E-8EC4-B80FE427F5A3}"/>
              </a:ext>
            </a:extLst>
          </p:cNvPr>
          <p:cNvSpPr txBox="1"/>
          <p:nvPr/>
        </p:nvSpPr>
        <p:spPr>
          <a:xfrm>
            <a:off x="1219200" y="1619250"/>
            <a:ext cx="9753600" cy="2862322"/>
          </a:xfrm>
          <a:prstGeom prst="rect">
            <a:avLst/>
          </a:prstGeom>
          <a:noFill/>
        </p:spPr>
        <p:txBody>
          <a:bodyPr wrap="square" rtlCol="0">
            <a:spAutoFit/>
          </a:bodyPr>
          <a:lstStyle/>
          <a:p>
            <a:pPr marL="571500" indent="-571500" algn="ctr">
              <a:buFont typeface="Wingdings" panose="05000000000000000000" pitchFamily="2" charset="2"/>
              <a:buChar char="Ø"/>
            </a:pPr>
            <a:r>
              <a:rPr lang="es-MX" sz="3600" dirty="0">
                <a:latin typeface="Bell MT" panose="02020503060305020303" pitchFamily="18" charset="0"/>
              </a:rPr>
              <a:t>Por ningún motivo es válido realizar experimentos sobre embriones o fetos humanos vivos, viables o no, dentro del seno materno o fuera de el. Ni aun con supuestos fines buenos como el avance científico.</a:t>
            </a:r>
          </a:p>
        </p:txBody>
      </p:sp>
    </p:spTree>
    <p:extLst>
      <p:ext uri="{BB962C8B-B14F-4D97-AF65-F5344CB8AC3E}">
        <p14:creationId xmlns:p14="http://schemas.microsoft.com/office/powerpoint/2010/main" val="1779462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525B2-A748-4F5D-B09C-7C1648E2E1D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7655" y="0"/>
            <a:ext cx="12308482" cy="6858000"/>
          </a:xfrm>
          <a:prstGeom prst="rect">
            <a:avLst/>
          </a:prstGeom>
        </p:spPr>
      </p:pic>
      <p:sp>
        <p:nvSpPr>
          <p:cNvPr id="5" name="CuadroTexto 4">
            <a:extLst>
              <a:ext uri="{FF2B5EF4-FFF2-40B4-BE49-F238E27FC236}">
                <a16:creationId xmlns:a16="http://schemas.microsoft.com/office/drawing/2014/main" id="{36333D75-2AFC-46E8-A9F1-2DD31E8D8DAB}"/>
              </a:ext>
            </a:extLst>
          </p:cNvPr>
          <p:cNvSpPr txBox="1"/>
          <p:nvPr/>
        </p:nvSpPr>
        <p:spPr>
          <a:xfrm>
            <a:off x="1828800" y="1657350"/>
            <a:ext cx="9124950" cy="2862322"/>
          </a:xfrm>
          <a:prstGeom prst="rect">
            <a:avLst/>
          </a:prstGeom>
          <a:noFill/>
        </p:spPr>
        <p:txBody>
          <a:bodyPr wrap="square" rtlCol="0">
            <a:spAutoFit/>
          </a:bodyPr>
          <a:lstStyle/>
          <a:p>
            <a:pPr marL="571500" indent="-571500" algn="ctr">
              <a:buFont typeface="Wingdings" panose="05000000000000000000" pitchFamily="2" charset="2"/>
              <a:buChar char="Ø"/>
            </a:pPr>
            <a:r>
              <a:rPr lang="es-MX" sz="3600" dirty="0">
                <a:latin typeface="Bell MT" panose="02020503060305020303" pitchFamily="18" charset="0"/>
              </a:rPr>
              <a:t>La práctica de mantener con vida embriones humanos, in vivo o in vitro, para fines experimentales o comerciales, es completamente contraria a la dignidad humana. </a:t>
            </a:r>
          </a:p>
        </p:txBody>
      </p:sp>
    </p:spTree>
    <p:extLst>
      <p:ext uri="{BB962C8B-B14F-4D97-AF65-F5344CB8AC3E}">
        <p14:creationId xmlns:p14="http://schemas.microsoft.com/office/powerpoint/2010/main" val="805025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05A84F2-E0EF-4D19-B2B9-A15A460F227B}"/>
              </a:ext>
            </a:extLst>
          </p:cNvPr>
          <p:cNvSpPr txBox="1"/>
          <p:nvPr/>
        </p:nvSpPr>
        <p:spPr>
          <a:xfrm>
            <a:off x="0" y="240060"/>
            <a:ext cx="6362700" cy="6186309"/>
          </a:xfrm>
          <a:prstGeom prst="rect">
            <a:avLst/>
          </a:prstGeom>
          <a:noFill/>
        </p:spPr>
        <p:txBody>
          <a:bodyPr wrap="square" rtlCol="0">
            <a:spAutoFit/>
          </a:bodyPr>
          <a:lstStyle/>
          <a:p>
            <a:r>
              <a:rPr lang="es-MX" sz="3600" dirty="0">
                <a:latin typeface="Bell MT" panose="02020503060305020303" pitchFamily="18" charset="0"/>
              </a:rPr>
              <a:t>Otros procedimientos contrarios a la dignidad humana del embrión son: los intentos y proyectos de fecundación entre gametos humanos y animales; la gestación de embriones humanos en úteros de animales y la hipótesis y el proyecto de construcción de úteros artificiales para embrión humano. </a:t>
            </a:r>
          </a:p>
        </p:txBody>
      </p:sp>
      <p:pic>
        <p:nvPicPr>
          <p:cNvPr id="1026" name="Picture 2" descr="Resultado de imagen para experimentos en embriones humanos">
            <a:extLst>
              <a:ext uri="{FF2B5EF4-FFF2-40B4-BE49-F238E27FC236}">
                <a16:creationId xmlns:a16="http://schemas.microsoft.com/office/drawing/2014/main" id="{58D39225-DF91-4786-BA15-A9A9DD892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700" y="2037204"/>
            <a:ext cx="5530579" cy="407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537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788859B-2C99-412A-8ABB-429CA4F984F5}"/>
              </a:ext>
            </a:extLst>
          </p:cNvPr>
          <p:cNvSpPr txBox="1"/>
          <p:nvPr/>
        </p:nvSpPr>
        <p:spPr>
          <a:xfrm>
            <a:off x="914400" y="285750"/>
            <a:ext cx="10096500" cy="2862322"/>
          </a:xfrm>
          <a:prstGeom prst="rect">
            <a:avLst/>
          </a:prstGeom>
          <a:noFill/>
        </p:spPr>
        <p:txBody>
          <a:bodyPr wrap="square" rtlCol="0">
            <a:spAutoFit/>
          </a:bodyPr>
          <a:lstStyle/>
          <a:p>
            <a:pPr algn="ctr"/>
            <a:r>
              <a:rPr lang="es-MX" sz="3600" dirty="0">
                <a:latin typeface="Bell MT" panose="02020503060305020303" pitchFamily="18" charset="0"/>
              </a:rPr>
              <a:t>Es también inmoral los intentos de intervenir sobre el patrimonio cromosómico y genético, con miras a la producción de seres humanos seleccionados en cuanto al sexo o a otras cualidades prefijadas (eugenesia)</a:t>
            </a:r>
          </a:p>
        </p:txBody>
      </p:sp>
      <p:pic>
        <p:nvPicPr>
          <p:cNvPr id="2050" name="Picture 2" descr="Resultado de imagen para experimentos en embriones humanos">
            <a:extLst>
              <a:ext uri="{FF2B5EF4-FFF2-40B4-BE49-F238E27FC236}">
                <a16:creationId xmlns:a16="http://schemas.microsoft.com/office/drawing/2014/main" id="{14E57F32-F180-461E-AAD3-4A8595A73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42900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71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AE5A02-FD39-4956-984C-3E7D45D1EF32}"/>
              </a:ext>
            </a:extLst>
          </p:cNvPr>
          <p:cNvSpPr txBox="1"/>
          <p:nvPr/>
        </p:nvSpPr>
        <p:spPr>
          <a:xfrm>
            <a:off x="759417" y="1069383"/>
            <a:ext cx="10631837" cy="1938992"/>
          </a:xfrm>
          <a:prstGeom prst="rect">
            <a:avLst/>
          </a:prstGeom>
          <a:noFill/>
        </p:spPr>
        <p:txBody>
          <a:bodyPr wrap="square" rtlCol="0">
            <a:spAutoFit/>
          </a:bodyPr>
          <a:lstStyle/>
          <a:p>
            <a:pPr algn="ctr"/>
            <a:r>
              <a:rPr lang="es-MX" sz="6000" dirty="0">
                <a:latin typeface="Bell MT" panose="02020503060305020303" pitchFamily="18" charset="0"/>
              </a:rPr>
              <a:t>Intervenciones sobre la procreación humana</a:t>
            </a:r>
          </a:p>
        </p:txBody>
      </p:sp>
    </p:spTree>
    <p:extLst>
      <p:ext uri="{BB962C8B-B14F-4D97-AF65-F5344CB8AC3E}">
        <p14:creationId xmlns:p14="http://schemas.microsoft.com/office/powerpoint/2010/main" val="286201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A88BC4-0E55-44FF-923F-BE103F6BB765}"/>
              </a:ext>
            </a:extLst>
          </p:cNvPr>
          <p:cNvSpPr txBox="1"/>
          <p:nvPr/>
        </p:nvSpPr>
        <p:spPr>
          <a:xfrm>
            <a:off x="525294" y="872749"/>
            <a:ext cx="9007812" cy="1754326"/>
          </a:xfrm>
          <a:prstGeom prst="rect">
            <a:avLst/>
          </a:prstGeom>
          <a:noFill/>
        </p:spPr>
        <p:txBody>
          <a:bodyPr wrap="square" rtlCol="0">
            <a:spAutoFit/>
          </a:bodyPr>
          <a:lstStyle/>
          <a:p>
            <a:r>
              <a:rPr lang="es-MX" sz="3600" dirty="0">
                <a:latin typeface="Bell MT" panose="02020503060305020303" pitchFamily="18" charset="0"/>
              </a:rPr>
              <a:t>Existen 2 posibilidades de ser persona: hombre y mujer, iguales en dignidad y derechos, en valor y en posibilidades de realización.</a:t>
            </a:r>
          </a:p>
        </p:txBody>
      </p:sp>
      <p:pic>
        <p:nvPicPr>
          <p:cNvPr id="3074" name="Picture 2" descr="Resultado de imagen para personas">
            <a:extLst>
              <a:ext uri="{FF2B5EF4-FFF2-40B4-BE49-F238E27FC236}">
                <a16:creationId xmlns:a16="http://schemas.microsoft.com/office/drawing/2014/main" id="{EC634F60-1CAE-4CF1-9808-A56FAC139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94" y="3676928"/>
            <a:ext cx="7503268" cy="318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968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EF43093-DB4E-4EF2-BCE9-6E6BD02A16E0}"/>
              </a:ext>
            </a:extLst>
          </p:cNvPr>
          <p:cNvSpPr txBox="1"/>
          <p:nvPr/>
        </p:nvSpPr>
        <p:spPr>
          <a:xfrm>
            <a:off x="552450" y="487874"/>
            <a:ext cx="11391900" cy="2308324"/>
          </a:xfrm>
          <a:prstGeom prst="rect">
            <a:avLst/>
          </a:prstGeom>
          <a:noFill/>
        </p:spPr>
        <p:txBody>
          <a:bodyPr wrap="square" rtlCol="0">
            <a:spAutoFit/>
          </a:bodyPr>
          <a:lstStyle/>
          <a:p>
            <a:pPr algn="ctr"/>
            <a:r>
              <a:rPr lang="es-MX" sz="3600" dirty="0">
                <a:latin typeface="Bell MT" panose="02020503060305020303" pitchFamily="18" charset="0"/>
              </a:rPr>
              <a:t>La “procreación artificial” y “ fecundación artificial” consisten en emplear diversos procedimientos técnicos encaminados a lograr la concepción de un ser humano por una vía diversa de la unión sexual del varón con la mujer</a:t>
            </a:r>
          </a:p>
        </p:txBody>
      </p:sp>
      <p:pic>
        <p:nvPicPr>
          <p:cNvPr id="3" name="Picture 2" descr="Resultado de imagen para experimentos en embriones humanos">
            <a:extLst>
              <a:ext uri="{FF2B5EF4-FFF2-40B4-BE49-F238E27FC236}">
                <a16:creationId xmlns:a16="http://schemas.microsoft.com/office/drawing/2014/main" id="{9BA0F704-B3AC-4F97-85BB-1F47E7B6C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610" y="3043848"/>
            <a:ext cx="4844779" cy="357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948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BE5187C-B877-447F-9433-8958E9D6CBD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838200"/>
            <a:ext cx="12192000" cy="5181600"/>
          </a:xfrm>
          <a:prstGeom prst="rect">
            <a:avLst/>
          </a:prstGeom>
        </p:spPr>
      </p:pic>
      <p:sp>
        <p:nvSpPr>
          <p:cNvPr id="2" name="CuadroTexto 1">
            <a:extLst>
              <a:ext uri="{FF2B5EF4-FFF2-40B4-BE49-F238E27FC236}">
                <a16:creationId xmlns:a16="http://schemas.microsoft.com/office/drawing/2014/main" id="{BB8CEA51-76AC-4009-B9D1-B89E2507CC84}"/>
              </a:ext>
            </a:extLst>
          </p:cNvPr>
          <p:cNvSpPr txBox="1"/>
          <p:nvPr/>
        </p:nvSpPr>
        <p:spPr>
          <a:xfrm>
            <a:off x="824801" y="408251"/>
            <a:ext cx="9925049" cy="1754326"/>
          </a:xfrm>
          <a:prstGeom prst="rect">
            <a:avLst/>
          </a:prstGeom>
          <a:noFill/>
        </p:spPr>
        <p:txBody>
          <a:bodyPr wrap="square" rtlCol="0">
            <a:spAutoFit/>
          </a:bodyPr>
          <a:lstStyle/>
          <a:p>
            <a:pPr algn="ctr"/>
            <a:r>
              <a:rPr lang="es-MX" sz="3600" dirty="0"/>
              <a:t>Esta fecundación artificial puede hacerse de dos maneras básicamente: </a:t>
            </a:r>
          </a:p>
          <a:p>
            <a:endParaRPr lang="es-MX" sz="3600" dirty="0"/>
          </a:p>
        </p:txBody>
      </p:sp>
      <p:sp>
        <p:nvSpPr>
          <p:cNvPr id="3" name="CuadroTexto 2">
            <a:extLst>
              <a:ext uri="{FF2B5EF4-FFF2-40B4-BE49-F238E27FC236}">
                <a16:creationId xmlns:a16="http://schemas.microsoft.com/office/drawing/2014/main" id="{53AC0D80-85FA-493D-B4C2-9A1E4C17AA66}"/>
              </a:ext>
            </a:extLst>
          </p:cNvPr>
          <p:cNvSpPr txBox="1"/>
          <p:nvPr/>
        </p:nvSpPr>
        <p:spPr>
          <a:xfrm>
            <a:off x="0" y="3145016"/>
            <a:ext cx="3943350" cy="2862322"/>
          </a:xfrm>
          <a:prstGeom prst="rect">
            <a:avLst/>
          </a:prstGeom>
          <a:noFill/>
        </p:spPr>
        <p:txBody>
          <a:bodyPr wrap="square" rtlCol="0">
            <a:spAutoFit/>
          </a:bodyPr>
          <a:lstStyle/>
          <a:p>
            <a:pPr algn="ctr"/>
            <a:r>
              <a:rPr lang="es-MX" sz="3600" dirty="0"/>
              <a:t>1.-In vitro</a:t>
            </a:r>
          </a:p>
          <a:p>
            <a:pPr algn="ctr"/>
            <a:r>
              <a:rPr lang="es-MX" sz="3600" dirty="0"/>
              <a:t>FIVET (Fecundación in vitro </a:t>
            </a:r>
          </a:p>
          <a:p>
            <a:pPr algn="ctr"/>
            <a:r>
              <a:rPr lang="es-MX" sz="3600" dirty="0"/>
              <a:t>y transferencia del embrión)</a:t>
            </a:r>
          </a:p>
        </p:txBody>
      </p:sp>
      <p:sp>
        <p:nvSpPr>
          <p:cNvPr id="4" name="Abrir llave 3">
            <a:extLst>
              <a:ext uri="{FF2B5EF4-FFF2-40B4-BE49-F238E27FC236}">
                <a16:creationId xmlns:a16="http://schemas.microsoft.com/office/drawing/2014/main" id="{408CD87B-3A03-41A6-9922-C8C2C7DDE8A0}"/>
              </a:ext>
            </a:extLst>
          </p:cNvPr>
          <p:cNvSpPr/>
          <p:nvPr/>
        </p:nvSpPr>
        <p:spPr>
          <a:xfrm>
            <a:off x="3905250" y="1940824"/>
            <a:ext cx="742950" cy="47808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CuadroTexto 4">
            <a:extLst>
              <a:ext uri="{FF2B5EF4-FFF2-40B4-BE49-F238E27FC236}">
                <a16:creationId xmlns:a16="http://schemas.microsoft.com/office/drawing/2014/main" id="{AEBCB293-D904-420B-B1FA-F5D8BD8F5F3A}"/>
              </a:ext>
            </a:extLst>
          </p:cNvPr>
          <p:cNvSpPr txBox="1"/>
          <p:nvPr/>
        </p:nvSpPr>
        <p:spPr>
          <a:xfrm>
            <a:off x="4648200" y="1940824"/>
            <a:ext cx="7543800" cy="5509200"/>
          </a:xfrm>
          <a:prstGeom prst="rect">
            <a:avLst/>
          </a:prstGeom>
          <a:noFill/>
        </p:spPr>
        <p:txBody>
          <a:bodyPr wrap="square" rtlCol="0">
            <a:spAutoFit/>
          </a:bodyPr>
          <a:lstStyle/>
          <a:p>
            <a:pPr marL="342900" indent="-342900">
              <a:buAutoNum type="alphaLcParenR"/>
            </a:pPr>
            <a:r>
              <a:rPr lang="es-MX" sz="3200" dirty="0"/>
              <a:t>Heteróloga: es la técnica encaminada a lograr una concepción humana a través de la unión in vitro de gametos extraídos de al menos un donador diverso a los esposos.</a:t>
            </a:r>
          </a:p>
          <a:p>
            <a:pPr marL="342900" indent="-342900">
              <a:buAutoNum type="alphaLcParenR"/>
            </a:pPr>
            <a:endParaRPr lang="es-MX" sz="3200" dirty="0"/>
          </a:p>
          <a:p>
            <a:pPr marL="342900" indent="-342900">
              <a:buFontTx/>
              <a:buAutoNum type="alphaLcParenR"/>
            </a:pPr>
            <a:r>
              <a:rPr lang="es-MX" sz="3200" dirty="0"/>
              <a:t>Homóloga: es la técnica encaminada al logro de una concepción humana                                    mediante la unión in vitro de gametos de los esposos. </a:t>
            </a:r>
          </a:p>
          <a:p>
            <a:endParaRPr lang="es-MX" sz="3200" dirty="0"/>
          </a:p>
        </p:txBody>
      </p:sp>
    </p:spTree>
    <p:extLst>
      <p:ext uri="{BB962C8B-B14F-4D97-AF65-F5344CB8AC3E}">
        <p14:creationId xmlns:p14="http://schemas.microsoft.com/office/powerpoint/2010/main" val="1380358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Resultado de imagen para inseminacion artificial">
            <a:extLst>
              <a:ext uri="{FF2B5EF4-FFF2-40B4-BE49-F238E27FC236}">
                <a16:creationId xmlns:a16="http://schemas.microsoft.com/office/drawing/2014/main" id="{F443DD42-4C13-42C8-A6A3-7DC4F19A09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 t="-368" r="-1" b="-1"/>
          <a:stretch/>
        </p:blipFill>
        <p:spPr bwMode="auto">
          <a:xfrm>
            <a:off x="0" y="-133350"/>
            <a:ext cx="12192000"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6476C2F-03A5-4DBD-92FE-0190940310CE}"/>
              </a:ext>
            </a:extLst>
          </p:cNvPr>
          <p:cNvSpPr txBox="1"/>
          <p:nvPr/>
        </p:nvSpPr>
        <p:spPr>
          <a:xfrm>
            <a:off x="173387" y="2828834"/>
            <a:ext cx="3427063" cy="1200329"/>
          </a:xfrm>
          <a:prstGeom prst="rect">
            <a:avLst/>
          </a:prstGeom>
          <a:noFill/>
        </p:spPr>
        <p:txBody>
          <a:bodyPr wrap="square" rtlCol="0">
            <a:spAutoFit/>
          </a:bodyPr>
          <a:lstStyle/>
          <a:p>
            <a:pPr algn="ctr"/>
            <a:r>
              <a:rPr lang="es-MX" sz="3600" dirty="0"/>
              <a:t>2.- Inseminación artificial</a:t>
            </a:r>
          </a:p>
        </p:txBody>
      </p:sp>
      <p:sp>
        <p:nvSpPr>
          <p:cNvPr id="3" name="Abrir llave 2">
            <a:extLst>
              <a:ext uri="{FF2B5EF4-FFF2-40B4-BE49-F238E27FC236}">
                <a16:creationId xmlns:a16="http://schemas.microsoft.com/office/drawing/2014/main" id="{9C0476AC-4A06-49AD-B62B-B37E6257E458}"/>
              </a:ext>
            </a:extLst>
          </p:cNvPr>
          <p:cNvSpPr/>
          <p:nvPr/>
        </p:nvSpPr>
        <p:spPr>
          <a:xfrm>
            <a:off x="3752850" y="828675"/>
            <a:ext cx="1104900" cy="60016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 name="CuadroTexto 3">
            <a:extLst>
              <a:ext uri="{FF2B5EF4-FFF2-40B4-BE49-F238E27FC236}">
                <a16:creationId xmlns:a16="http://schemas.microsoft.com/office/drawing/2014/main" id="{E4A62313-6E44-451B-B683-862A309E9F36}"/>
              </a:ext>
            </a:extLst>
          </p:cNvPr>
          <p:cNvSpPr txBox="1"/>
          <p:nvPr/>
        </p:nvSpPr>
        <p:spPr>
          <a:xfrm>
            <a:off x="4857750" y="828674"/>
            <a:ext cx="6837013" cy="6001643"/>
          </a:xfrm>
          <a:prstGeom prst="rect">
            <a:avLst/>
          </a:prstGeom>
          <a:noFill/>
        </p:spPr>
        <p:txBody>
          <a:bodyPr wrap="square" rtlCol="0">
            <a:spAutoFit/>
          </a:bodyPr>
          <a:lstStyle/>
          <a:p>
            <a:pPr marL="342900" indent="-342900">
              <a:buAutoNum type="alphaLcParenR"/>
            </a:pPr>
            <a:r>
              <a:rPr lang="es-MX" sz="3200" dirty="0"/>
              <a:t>Heteróloga: es la técnica dirigida a obtener una concepción humana mediante la transferencia a las vías genitales de la mujer del semen previamente recogido de un donador diverso del marido.</a:t>
            </a:r>
          </a:p>
          <a:p>
            <a:pPr marL="342900" indent="-342900">
              <a:buAutoNum type="alphaLcParenR"/>
            </a:pPr>
            <a:endParaRPr lang="es-MX" sz="3200" dirty="0"/>
          </a:p>
          <a:p>
            <a:pPr marL="342900" indent="-342900">
              <a:buAutoNum type="alphaLcParenR"/>
            </a:pPr>
            <a:r>
              <a:rPr lang="es-MX" sz="3200" dirty="0"/>
              <a:t>Homóloga: es la técnica dirigida al logro de una concepción humana mediante la transferencia a las vías genitales de la mujer del semen del esposo</a:t>
            </a:r>
          </a:p>
        </p:txBody>
      </p:sp>
    </p:spTree>
    <p:extLst>
      <p:ext uri="{BB962C8B-B14F-4D97-AF65-F5344CB8AC3E}">
        <p14:creationId xmlns:p14="http://schemas.microsoft.com/office/powerpoint/2010/main" val="3932102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5FBF0C-EDBB-4DCD-8F80-206F06C685B6}"/>
              </a:ext>
            </a:extLst>
          </p:cNvPr>
          <p:cNvSpPr txBox="1"/>
          <p:nvPr/>
        </p:nvSpPr>
        <p:spPr>
          <a:xfrm>
            <a:off x="0" y="0"/>
            <a:ext cx="12192000" cy="3970318"/>
          </a:xfrm>
          <a:prstGeom prst="rect">
            <a:avLst/>
          </a:prstGeom>
          <a:noFill/>
        </p:spPr>
        <p:txBody>
          <a:bodyPr wrap="square" rtlCol="0">
            <a:spAutoFit/>
          </a:bodyPr>
          <a:lstStyle/>
          <a:p>
            <a:r>
              <a:rPr lang="es-MX" sz="3600" dirty="0">
                <a:latin typeface="Bell MT" panose="02020503060305020303" pitchFamily="18" charset="0"/>
              </a:rPr>
              <a:t>En esta misma perspectiva es posible llevar a cabo la CLONACIÓN HUMANA, la cual consiste en: conseguir copias idénticas de otros organismos, células o moléculas ya desarrollado. La clonación humana específicamente se refiere a aplicar esta copia idéntica a los seres humanos, y se puede dividir principalmente en dos tipos: con fines terapéuticos o con fines reproductivos.</a:t>
            </a:r>
          </a:p>
        </p:txBody>
      </p:sp>
      <p:pic>
        <p:nvPicPr>
          <p:cNvPr id="7170" name="Picture 2" descr="Resultado de imagen para clonacion humana">
            <a:extLst>
              <a:ext uri="{FF2B5EF4-FFF2-40B4-BE49-F238E27FC236}">
                <a16:creationId xmlns:a16="http://schemas.microsoft.com/office/drawing/2014/main" id="{6EED84CB-2497-4512-8EEB-DFEFA8DDF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538" y="3429000"/>
            <a:ext cx="5915025"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98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AC8D93-F0E8-4AF0-8FAF-29A3FA4F73E7}"/>
              </a:ext>
            </a:extLst>
          </p:cNvPr>
          <p:cNvSpPr txBox="1"/>
          <p:nvPr/>
        </p:nvSpPr>
        <p:spPr>
          <a:xfrm>
            <a:off x="604310" y="1428750"/>
            <a:ext cx="5491690" cy="2308324"/>
          </a:xfrm>
          <a:prstGeom prst="rect">
            <a:avLst/>
          </a:prstGeom>
          <a:noFill/>
        </p:spPr>
        <p:txBody>
          <a:bodyPr wrap="square" rtlCol="0">
            <a:spAutoFit/>
          </a:bodyPr>
          <a:lstStyle/>
          <a:p>
            <a:r>
              <a:rPr lang="es-MX" sz="3600" dirty="0">
                <a:latin typeface="Bell MT" panose="02020503060305020303" pitchFamily="18" charset="0"/>
              </a:rPr>
              <a:t>Con estas técnicas es posible llevar a cabo la procreación sin el acto conyugal correspondiente. </a:t>
            </a:r>
          </a:p>
        </p:txBody>
      </p:sp>
      <p:pic>
        <p:nvPicPr>
          <p:cNvPr id="4" name="Imagen 3">
            <a:extLst>
              <a:ext uri="{FF2B5EF4-FFF2-40B4-BE49-F238E27FC236}">
                <a16:creationId xmlns:a16="http://schemas.microsoft.com/office/drawing/2014/main" id="{32FB871B-1CD9-4A78-A806-9DE14AF17699}"/>
              </a:ext>
            </a:extLst>
          </p:cNvPr>
          <p:cNvPicPr>
            <a:picLocks noChangeAspect="1"/>
          </p:cNvPicPr>
          <p:nvPr/>
        </p:nvPicPr>
        <p:blipFill>
          <a:blip r:embed="rId2"/>
          <a:stretch>
            <a:fillRect/>
          </a:stretch>
        </p:blipFill>
        <p:spPr>
          <a:xfrm>
            <a:off x="6275799" y="2152650"/>
            <a:ext cx="5668551" cy="2952750"/>
          </a:xfrm>
          <a:prstGeom prst="rect">
            <a:avLst/>
          </a:prstGeom>
        </p:spPr>
      </p:pic>
    </p:spTree>
    <p:extLst>
      <p:ext uri="{BB962C8B-B14F-4D97-AF65-F5344CB8AC3E}">
        <p14:creationId xmlns:p14="http://schemas.microsoft.com/office/powerpoint/2010/main" val="2346217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AC8D93-F0E8-4AF0-8FAF-29A3FA4F73E7}"/>
              </a:ext>
            </a:extLst>
          </p:cNvPr>
          <p:cNvSpPr txBox="1"/>
          <p:nvPr/>
        </p:nvSpPr>
        <p:spPr>
          <a:xfrm>
            <a:off x="604310" y="1428750"/>
            <a:ext cx="5491690" cy="4524315"/>
          </a:xfrm>
          <a:prstGeom prst="rect">
            <a:avLst/>
          </a:prstGeom>
          <a:noFill/>
        </p:spPr>
        <p:txBody>
          <a:bodyPr wrap="square" rtlCol="0">
            <a:spAutoFit/>
          </a:bodyPr>
          <a:lstStyle/>
          <a:p>
            <a:r>
              <a:rPr lang="es-MX" sz="3600" dirty="0">
                <a:latin typeface="Bell MT" panose="02020503060305020303" pitchFamily="18" charset="0"/>
              </a:rPr>
              <a:t>Pero también existe la actividad sexual en la vida matrimonial con el rechazo explícito de la procreación.</a:t>
            </a:r>
          </a:p>
          <a:p>
            <a:endParaRPr lang="es-MX" sz="3600" dirty="0">
              <a:latin typeface="Bell MT" panose="02020503060305020303" pitchFamily="18" charset="0"/>
            </a:endParaRPr>
          </a:p>
          <a:p>
            <a:r>
              <a:rPr lang="es-MX" sz="3600" dirty="0">
                <a:latin typeface="Bell MT" panose="02020503060305020303" pitchFamily="18" charset="0"/>
              </a:rPr>
              <a:t>Esto me parece que es mas frecuente entre los matrimonios. </a:t>
            </a:r>
          </a:p>
        </p:txBody>
      </p:sp>
      <p:pic>
        <p:nvPicPr>
          <p:cNvPr id="4" name="Imagen 3">
            <a:extLst>
              <a:ext uri="{FF2B5EF4-FFF2-40B4-BE49-F238E27FC236}">
                <a16:creationId xmlns:a16="http://schemas.microsoft.com/office/drawing/2014/main" id="{32FB871B-1CD9-4A78-A806-9DE14AF17699}"/>
              </a:ext>
            </a:extLst>
          </p:cNvPr>
          <p:cNvPicPr>
            <a:picLocks noChangeAspect="1"/>
          </p:cNvPicPr>
          <p:nvPr/>
        </p:nvPicPr>
        <p:blipFill>
          <a:blip r:embed="rId2"/>
          <a:stretch>
            <a:fillRect/>
          </a:stretch>
        </p:blipFill>
        <p:spPr>
          <a:xfrm>
            <a:off x="6275799" y="2152650"/>
            <a:ext cx="5668551" cy="2952750"/>
          </a:xfrm>
          <a:prstGeom prst="rect">
            <a:avLst/>
          </a:prstGeom>
        </p:spPr>
      </p:pic>
    </p:spTree>
    <p:extLst>
      <p:ext uri="{BB962C8B-B14F-4D97-AF65-F5344CB8AC3E}">
        <p14:creationId xmlns:p14="http://schemas.microsoft.com/office/powerpoint/2010/main" val="3858802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29640D-BD04-4823-9609-53CDFD15865D}"/>
              </a:ext>
            </a:extLst>
          </p:cNvPr>
          <p:cNvSpPr txBox="1"/>
          <p:nvPr/>
        </p:nvSpPr>
        <p:spPr>
          <a:xfrm>
            <a:off x="603116" y="330740"/>
            <a:ext cx="8929990" cy="3416320"/>
          </a:xfrm>
          <a:prstGeom prst="rect">
            <a:avLst/>
          </a:prstGeom>
          <a:noFill/>
        </p:spPr>
        <p:txBody>
          <a:bodyPr wrap="square" rtlCol="0">
            <a:spAutoFit/>
          </a:bodyPr>
          <a:lstStyle/>
          <a:p>
            <a:r>
              <a:rPr lang="es-MX" sz="3600" dirty="0">
                <a:latin typeface="Bell MT" panose="02020503060305020303" pitchFamily="18" charset="0"/>
              </a:rPr>
              <a:t>A partir de la década de los 70´s, se iniciaron campañas publicas con el propósito de disminuir a toda costa la población: “la familia pequeña vive mejor”, “pocos hijos para darles mucho”.</a:t>
            </a:r>
          </a:p>
          <a:p>
            <a:endParaRPr lang="es-MX" sz="3600" dirty="0">
              <a:latin typeface="Bell MT" panose="02020503060305020303" pitchFamily="18" charset="0"/>
            </a:endParaRPr>
          </a:p>
        </p:txBody>
      </p:sp>
      <p:pic>
        <p:nvPicPr>
          <p:cNvPr id="10242" name="Picture 2" descr="Resultado de imagen para campaÃ±a antinatalista en mexico">
            <a:extLst>
              <a:ext uri="{FF2B5EF4-FFF2-40B4-BE49-F238E27FC236}">
                <a16:creationId xmlns:a16="http://schemas.microsoft.com/office/drawing/2014/main" id="{E0929342-B9C1-4EE8-A18B-E7AB1B5B8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894" y="2918298"/>
            <a:ext cx="3939702" cy="393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447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30C2DC9-0A3E-4EE5-A420-5215C657BBB2}"/>
              </a:ext>
            </a:extLst>
          </p:cNvPr>
          <p:cNvSpPr txBox="1"/>
          <p:nvPr/>
        </p:nvSpPr>
        <p:spPr>
          <a:xfrm>
            <a:off x="330740" y="350196"/>
            <a:ext cx="9805481" cy="1754326"/>
          </a:xfrm>
          <a:prstGeom prst="rect">
            <a:avLst/>
          </a:prstGeom>
          <a:noFill/>
        </p:spPr>
        <p:txBody>
          <a:bodyPr wrap="square" rtlCol="0">
            <a:spAutoFit/>
          </a:bodyPr>
          <a:lstStyle/>
          <a:p>
            <a:r>
              <a:rPr lang="es-MX" sz="3600" dirty="0">
                <a:latin typeface="Bell MT" panose="02020503060305020303" pitchFamily="18" charset="0"/>
              </a:rPr>
              <a:t>Sin ninguna perspectiva ética, con el único propósito de cumplir a toda costa el objetivo de disminuir el índice de nacimientos </a:t>
            </a:r>
          </a:p>
        </p:txBody>
      </p:sp>
      <p:pic>
        <p:nvPicPr>
          <p:cNvPr id="11266" name="Picture 2" descr="Imagen relacionada">
            <a:extLst>
              <a:ext uri="{FF2B5EF4-FFF2-40B4-BE49-F238E27FC236}">
                <a16:creationId xmlns:a16="http://schemas.microsoft.com/office/drawing/2014/main" id="{E0443253-B77D-43D3-9ADD-349E247F0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779" y="3429000"/>
            <a:ext cx="4675244" cy="313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20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476505-B020-4897-AC9B-0002F6862820}"/>
              </a:ext>
            </a:extLst>
          </p:cNvPr>
          <p:cNvSpPr txBox="1"/>
          <p:nvPr/>
        </p:nvSpPr>
        <p:spPr>
          <a:xfrm>
            <a:off x="0" y="0"/>
            <a:ext cx="12192000" cy="1754326"/>
          </a:xfrm>
          <a:prstGeom prst="rect">
            <a:avLst/>
          </a:prstGeom>
          <a:noFill/>
        </p:spPr>
        <p:txBody>
          <a:bodyPr wrap="square" rtlCol="0">
            <a:spAutoFit/>
          </a:bodyPr>
          <a:lstStyle/>
          <a:p>
            <a:r>
              <a:rPr lang="es-MX" sz="3600" dirty="0">
                <a:latin typeface="Bell MT" panose="02020503060305020303" pitchFamily="18" charset="0"/>
              </a:rPr>
              <a:t>De este modo se han producido y utilizado durante décadas los contraceptivos o anticonceptivos de todo tipo: pastillas, parches, condones, el DIU, etcétera. </a:t>
            </a:r>
          </a:p>
        </p:txBody>
      </p:sp>
      <p:pic>
        <p:nvPicPr>
          <p:cNvPr id="9218" name="Picture 2" descr="Resultado de imagen para anticonceptivos">
            <a:extLst>
              <a:ext uri="{FF2B5EF4-FFF2-40B4-BE49-F238E27FC236}">
                <a16:creationId xmlns:a16="http://schemas.microsoft.com/office/drawing/2014/main" id="{2A60640C-C432-4AF6-AA9C-EE79AF8F1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7426"/>
            <a:ext cx="12192000" cy="459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22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6B6DA40-32D9-4A90-A5CA-46547ECC4BDB}"/>
              </a:ext>
            </a:extLst>
          </p:cNvPr>
          <p:cNvSpPr txBox="1"/>
          <p:nvPr/>
        </p:nvSpPr>
        <p:spPr>
          <a:xfrm>
            <a:off x="838200" y="628650"/>
            <a:ext cx="10820400" cy="2862322"/>
          </a:xfrm>
          <a:prstGeom prst="rect">
            <a:avLst/>
          </a:prstGeom>
          <a:noFill/>
        </p:spPr>
        <p:txBody>
          <a:bodyPr wrap="square" rtlCol="0">
            <a:spAutoFit/>
          </a:bodyPr>
          <a:lstStyle/>
          <a:p>
            <a:r>
              <a:rPr lang="es-MX" sz="3600" dirty="0">
                <a:latin typeface="Bell MT" panose="02020503060305020303" pitchFamily="18" charset="0"/>
              </a:rPr>
              <a:t>También el aborto, como método de regulación de la natalidad, ha sido recomendado por organismos internacionales y usado por miles de mujeres en el mundo. De tal modo que podríamos llamarlo un holocausto legal actual. </a:t>
            </a:r>
          </a:p>
        </p:txBody>
      </p:sp>
      <p:pic>
        <p:nvPicPr>
          <p:cNvPr id="10242" name="Picture 2" descr="Resultado de imagen para aborto">
            <a:extLst>
              <a:ext uri="{FF2B5EF4-FFF2-40B4-BE49-F238E27FC236}">
                <a16:creationId xmlns:a16="http://schemas.microsoft.com/office/drawing/2014/main" id="{7717EF68-FA5C-47DC-8156-089A8EEA4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444" y="3083542"/>
            <a:ext cx="5004651" cy="377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3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B33655C-87D4-473D-A12F-651AC3055D8A}"/>
              </a:ext>
            </a:extLst>
          </p:cNvPr>
          <p:cNvSpPr txBox="1"/>
          <p:nvPr/>
        </p:nvSpPr>
        <p:spPr>
          <a:xfrm>
            <a:off x="252919" y="0"/>
            <a:ext cx="9144000" cy="1754326"/>
          </a:xfrm>
          <a:prstGeom prst="rect">
            <a:avLst/>
          </a:prstGeom>
          <a:noFill/>
        </p:spPr>
        <p:txBody>
          <a:bodyPr wrap="square" rtlCol="0">
            <a:spAutoFit/>
          </a:bodyPr>
          <a:lstStyle/>
          <a:p>
            <a:r>
              <a:rPr lang="es-MX" sz="3600" dirty="0">
                <a:latin typeface="Bell MT" panose="02020503060305020303" pitchFamily="18" charset="0"/>
              </a:rPr>
              <a:t>Pero cada uno con su propio modo de ser, su sexualidad, que implica diferencias anatómicas, psicológicas, emocionales, etc.</a:t>
            </a:r>
          </a:p>
        </p:txBody>
      </p:sp>
      <p:pic>
        <p:nvPicPr>
          <p:cNvPr id="4098" name="Picture 2" descr="Resultado de imagen para amigos">
            <a:extLst>
              <a:ext uri="{FF2B5EF4-FFF2-40B4-BE49-F238E27FC236}">
                <a16:creationId xmlns:a16="http://schemas.microsoft.com/office/drawing/2014/main" id="{70BFBF49-FAD0-46AE-97CC-97A61F696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7" y="2168660"/>
            <a:ext cx="6972299" cy="468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366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92BC58-8A33-4A91-8CC2-9E90CA1912DB}"/>
              </a:ext>
            </a:extLst>
          </p:cNvPr>
          <p:cNvSpPr txBox="1"/>
          <p:nvPr/>
        </p:nvSpPr>
        <p:spPr>
          <a:xfrm>
            <a:off x="895350" y="190500"/>
            <a:ext cx="10820400" cy="1754326"/>
          </a:xfrm>
          <a:prstGeom prst="rect">
            <a:avLst/>
          </a:prstGeom>
          <a:noFill/>
        </p:spPr>
        <p:txBody>
          <a:bodyPr wrap="square" rtlCol="0">
            <a:spAutoFit/>
          </a:bodyPr>
          <a:lstStyle/>
          <a:p>
            <a:pPr algn="ctr"/>
            <a:r>
              <a:rPr lang="es-MX" sz="3600" dirty="0">
                <a:latin typeface="Bell MT" panose="02020503060305020303" pitchFamily="18" charset="0"/>
              </a:rPr>
              <a:t>EL ABORTO ES UN CRIMEN TERRIBLE QUE SUPRIME LA VIDA HUMANA QUE DIOS HA OTORGADO Y QUE ES UN DERECHO NATURAL  </a:t>
            </a:r>
          </a:p>
        </p:txBody>
      </p:sp>
      <p:pic>
        <p:nvPicPr>
          <p:cNvPr id="11266" name="Picture 2" descr="Resultado de imagen para aborto">
            <a:extLst>
              <a:ext uri="{FF2B5EF4-FFF2-40B4-BE49-F238E27FC236}">
                <a16:creationId xmlns:a16="http://schemas.microsoft.com/office/drawing/2014/main" id="{45D1FA39-EB83-4896-8316-DDA66CAF1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2095500"/>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97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7062DD9-EDED-4FE3-8980-EC3AB0E1B2B7}"/>
              </a:ext>
            </a:extLst>
          </p:cNvPr>
          <p:cNvSpPr txBox="1"/>
          <p:nvPr/>
        </p:nvSpPr>
        <p:spPr>
          <a:xfrm>
            <a:off x="285750" y="266700"/>
            <a:ext cx="11906250" cy="2308324"/>
          </a:xfrm>
          <a:prstGeom prst="rect">
            <a:avLst/>
          </a:prstGeom>
          <a:noFill/>
        </p:spPr>
        <p:txBody>
          <a:bodyPr wrap="square" rtlCol="0">
            <a:spAutoFit/>
          </a:bodyPr>
          <a:lstStyle/>
          <a:p>
            <a:pPr algn="ctr"/>
            <a:r>
              <a:rPr lang="es-MX" sz="3600" dirty="0">
                <a:latin typeface="Bell MT" panose="02020503060305020303" pitchFamily="18" charset="0"/>
              </a:rPr>
              <a:t>Tanto la reproducción humana sin sexualidad como la sexualidad sin reproducción humana son contrarias al proyecto de Dios sobre la persona, el matrimonio y la familia, por las siguientes razones: </a:t>
            </a:r>
          </a:p>
        </p:txBody>
      </p:sp>
      <p:pic>
        <p:nvPicPr>
          <p:cNvPr id="12290" name="Picture 2" descr="Resultado de imagen para familia">
            <a:extLst>
              <a:ext uri="{FF2B5EF4-FFF2-40B4-BE49-F238E27FC236}">
                <a16:creationId xmlns:a16="http://schemas.microsoft.com/office/drawing/2014/main" id="{9F9A0D90-F825-4210-A48B-E33B4630C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49" y="2575024"/>
            <a:ext cx="6156325" cy="410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539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F12064-03CC-4D4D-9A47-00C7781085DE}"/>
              </a:ext>
            </a:extLst>
          </p:cNvPr>
          <p:cNvSpPr txBox="1"/>
          <p:nvPr/>
        </p:nvSpPr>
        <p:spPr>
          <a:xfrm>
            <a:off x="85725" y="0"/>
            <a:ext cx="12020550" cy="5632311"/>
          </a:xfrm>
          <a:prstGeom prst="rect">
            <a:avLst/>
          </a:prstGeom>
          <a:noFill/>
        </p:spPr>
        <p:txBody>
          <a:bodyPr wrap="square" rtlCol="0">
            <a:spAutoFit/>
          </a:bodyPr>
          <a:lstStyle/>
          <a:p>
            <a:pPr marL="571500" indent="-571500">
              <a:buFont typeface="Arial" panose="020B0604020202020204" pitchFamily="34" charset="0"/>
              <a:buChar char="•"/>
            </a:pPr>
            <a:r>
              <a:rPr lang="es-MX" sz="3600" dirty="0">
                <a:latin typeface="Bell MT" panose="02020503060305020303" pitchFamily="18" charset="0"/>
              </a:rPr>
              <a:t>Separan el aspecto unitivo y procreativo que el acto conyugal tiene.</a:t>
            </a:r>
          </a:p>
          <a:p>
            <a:pPr marL="571500" indent="-571500">
              <a:buFont typeface="Arial" panose="020B0604020202020204" pitchFamily="34" charset="0"/>
              <a:buChar char="•"/>
            </a:pPr>
            <a:endParaRPr lang="es-MX" sz="3600" dirty="0">
              <a:latin typeface="Bell MT" panose="02020503060305020303" pitchFamily="18" charset="0"/>
            </a:endParaRPr>
          </a:p>
          <a:p>
            <a:pPr marL="571500" indent="-571500">
              <a:buFont typeface="Arial" panose="020B0604020202020204" pitchFamily="34" charset="0"/>
              <a:buChar char="•"/>
            </a:pPr>
            <a:r>
              <a:rPr lang="es-MX" sz="3600" dirty="0">
                <a:latin typeface="Bell MT" panose="02020503060305020303" pitchFamily="18" charset="0"/>
              </a:rPr>
              <a:t>En el caso de la fecundación in vitro se producen embriones “de más”, y se elige el más adecuado, los otros son desechados, congelados o conservados como material biológico disponible.</a:t>
            </a:r>
          </a:p>
          <a:p>
            <a:pPr marL="571500" indent="-571500">
              <a:buFont typeface="Arial" panose="020B0604020202020204" pitchFamily="34" charset="0"/>
              <a:buChar char="•"/>
            </a:pPr>
            <a:endParaRPr lang="es-MX" sz="3600" dirty="0">
              <a:latin typeface="Bell MT" panose="02020503060305020303" pitchFamily="18" charset="0"/>
            </a:endParaRPr>
          </a:p>
          <a:p>
            <a:pPr marL="571500" indent="-571500">
              <a:buFont typeface="Arial" panose="020B0604020202020204" pitchFamily="34" charset="0"/>
              <a:buChar char="•"/>
            </a:pPr>
            <a:r>
              <a:rPr lang="es-MX" sz="3600" dirty="0">
                <a:latin typeface="Bell MT" panose="02020503060305020303" pitchFamily="18" charset="0"/>
              </a:rPr>
              <a:t>Se sustituye el acto conyugal </a:t>
            </a:r>
          </a:p>
          <a:p>
            <a:r>
              <a:rPr lang="es-MX" sz="3600" dirty="0">
                <a:latin typeface="Bell MT" panose="02020503060305020303" pitchFamily="18" charset="0"/>
              </a:rPr>
              <a:t>     por un acto técnico. </a:t>
            </a:r>
          </a:p>
        </p:txBody>
      </p:sp>
      <p:pic>
        <p:nvPicPr>
          <p:cNvPr id="4" name="Imagen 3">
            <a:extLst>
              <a:ext uri="{FF2B5EF4-FFF2-40B4-BE49-F238E27FC236}">
                <a16:creationId xmlns:a16="http://schemas.microsoft.com/office/drawing/2014/main" id="{22A1F7D2-EDEC-4E3B-BCC2-2FEF10674B19}"/>
              </a:ext>
            </a:extLst>
          </p:cNvPr>
          <p:cNvPicPr>
            <a:picLocks noChangeAspect="1"/>
          </p:cNvPicPr>
          <p:nvPr/>
        </p:nvPicPr>
        <p:blipFill>
          <a:blip r:embed="rId2"/>
          <a:stretch>
            <a:fillRect/>
          </a:stretch>
        </p:blipFill>
        <p:spPr>
          <a:xfrm>
            <a:off x="7035235" y="3665518"/>
            <a:ext cx="4027030" cy="2678132"/>
          </a:xfrm>
          <a:prstGeom prst="rect">
            <a:avLst/>
          </a:prstGeom>
        </p:spPr>
      </p:pic>
    </p:spTree>
    <p:extLst>
      <p:ext uri="{BB962C8B-B14F-4D97-AF65-F5344CB8AC3E}">
        <p14:creationId xmlns:p14="http://schemas.microsoft.com/office/powerpoint/2010/main" val="2055535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8967D5-6803-4D71-8F26-05683CD66540}"/>
              </a:ext>
            </a:extLst>
          </p:cNvPr>
          <p:cNvSpPr txBox="1"/>
          <p:nvPr/>
        </p:nvSpPr>
        <p:spPr>
          <a:xfrm>
            <a:off x="3143250" y="349236"/>
            <a:ext cx="5505450" cy="2862322"/>
          </a:xfrm>
          <a:prstGeom prst="rect">
            <a:avLst/>
          </a:prstGeom>
          <a:noFill/>
        </p:spPr>
        <p:txBody>
          <a:bodyPr wrap="square" rtlCol="0">
            <a:spAutoFit/>
          </a:bodyPr>
          <a:lstStyle/>
          <a:p>
            <a:pPr algn="ctr"/>
            <a:r>
              <a:rPr lang="es-MX" sz="3600" dirty="0">
                <a:latin typeface="Bell MT" panose="02020503060305020303" pitchFamily="18" charset="0"/>
              </a:rPr>
              <a:t>UN HIJO ES UN DON, NO UN DERECHO, NO SE PUEDE HACER LO QUE SEA CON TAL DE TENER UN HIJO</a:t>
            </a:r>
          </a:p>
        </p:txBody>
      </p:sp>
      <p:pic>
        <p:nvPicPr>
          <p:cNvPr id="13316" name="Picture 4" descr="Resultado de imagen para bebe">
            <a:extLst>
              <a:ext uri="{FF2B5EF4-FFF2-40B4-BE49-F238E27FC236}">
                <a16:creationId xmlns:a16="http://schemas.microsoft.com/office/drawing/2014/main" id="{1045F2C2-45A7-43D5-8C9D-4A7D8E93C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312" y="3738622"/>
            <a:ext cx="4143375" cy="277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51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80356B-6115-4CF5-99D1-8864E2D8E401}"/>
              </a:ext>
            </a:extLst>
          </p:cNvPr>
          <p:cNvSpPr txBox="1"/>
          <p:nvPr/>
        </p:nvSpPr>
        <p:spPr>
          <a:xfrm>
            <a:off x="161925" y="0"/>
            <a:ext cx="11868150" cy="3416320"/>
          </a:xfrm>
          <a:prstGeom prst="rect">
            <a:avLst/>
          </a:prstGeom>
          <a:noFill/>
        </p:spPr>
        <p:txBody>
          <a:bodyPr wrap="square" rtlCol="0">
            <a:spAutoFit/>
          </a:bodyPr>
          <a:lstStyle/>
          <a:p>
            <a:pPr algn="ctr"/>
            <a:r>
              <a:rPr lang="es-MX" sz="3600" dirty="0">
                <a:latin typeface="Bell MT" panose="02020503060305020303" pitchFamily="18" charset="0"/>
              </a:rPr>
              <a:t>El avance tecno-científico abre cada vez mayores posibilidades positivas respecto al desarrollo y cuidado de la vida humana, pero también de “manipulación” indebida de la naturaleza. </a:t>
            </a:r>
          </a:p>
          <a:p>
            <a:pPr algn="ctr"/>
            <a:r>
              <a:rPr lang="es-MX" sz="3600" dirty="0">
                <a:latin typeface="Bell MT" panose="02020503060305020303" pitchFamily="18" charset="0"/>
              </a:rPr>
              <a:t>Ante ello </a:t>
            </a:r>
            <a:r>
              <a:rPr lang="es-MX" sz="3600">
                <a:latin typeface="Bell MT" panose="02020503060305020303" pitchFamily="18" charset="0"/>
              </a:rPr>
              <a:t>la Iglesia </a:t>
            </a:r>
            <a:r>
              <a:rPr lang="es-MX" sz="3600" dirty="0">
                <a:latin typeface="Bell MT" panose="02020503060305020303" pitchFamily="18" charset="0"/>
              </a:rPr>
              <a:t>reafirma su postura en defensa de la persona humana y de la sociedad y confirma su doctrina permanente en la siguientes…</a:t>
            </a:r>
          </a:p>
        </p:txBody>
      </p:sp>
      <p:pic>
        <p:nvPicPr>
          <p:cNvPr id="19458" name="Picture 2" descr="Imagen relacionada">
            <a:extLst>
              <a:ext uri="{FF2B5EF4-FFF2-40B4-BE49-F238E27FC236}">
                <a16:creationId xmlns:a16="http://schemas.microsoft.com/office/drawing/2014/main" id="{586A1F86-87A6-4B96-9C21-142150180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3600450"/>
            <a:ext cx="5219700" cy="320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424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24BF020-178A-42CE-9E90-74F9B6249822}"/>
              </a:ext>
            </a:extLst>
          </p:cNvPr>
          <p:cNvSpPr txBox="1"/>
          <p:nvPr/>
        </p:nvSpPr>
        <p:spPr>
          <a:xfrm>
            <a:off x="342900" y="209550"/>
            <a:ext cx="8277225" cy="4524315"/>
          </a:xfrm>
          <a:prstGeom prst="rect">
            <a:avLst/>
          </a:prstGeom>
          <a:noFill/>
        </p:spPr>
        <p:txBody>
          <a:bodyPr wrap="square" rtlCol="0">
            <a:spAutoFit/>
          </a:bodyPr>
          <a:lstStyle/>
          <a:p>
            <a:r>
              <a:rPr lang="es-MX" sz="3600" dirty="0">
                <a:latin typeface="Bell MT" panose="02020503060305020303" pitchFamily="18" charset="0"/>
              </a:rPr>
              <a:t>CONCLUSIONES:</a:t>
            </a:r>
          </a:p>
          <a:p>
            <a:endParaRPr lang="es-MX" sz="3600" dirty="0">
              <a:latin typeface="Bell MT" panose="02020503060305020303" pitchFamily="18" charset="0"/>
            </a:endParaRPr>
          </a:p>
          <a:p>
            <a:pPr marL="285750" indent="-285750">
              <a:buFont typeface="Wingdings" panose="05000000000000000000" pitchFamily="2" charset="2"/>
              <a:buChar char="v"/>
            </a:pPr>
            <a:r>
              <a:rPr lang="es-MX" sz="3600" dirty="0">
                <a:latin typeface="Bell MT" panose="02020503060305020303" pitchFamily="18" charset="0"/>
              </a:rPr>
              <a:t>Todo ser humano debe ser acogido siempre como un don y bendición de Dios. Solo es verdaderamente responsable, para con quien ha de nacer, la procreación que es fruto del matrimonio</a:t>
            </a:r>
          </a:p>
        </p:txBody>
      </p:sp>
      <p:pic>
        <p:nvPicPr>
          <p:cNvPr id="18434" name="Picture 2" descr="Imagen relacionada">
            <a:extLst>
              <a:ext uri="{FF2B5EF4-FFF2-40B4-BE49-F238E27FC236}">
                <a16:creationId xmlns:a16="http://schemas.microsoft.com/office/drawing/2014/main" id="{5F595C73-E4E9-4A9E-AA3B-882B2F2B7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25" y="2266950"/>
            <a:ext cx="3393102" cy="337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69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24BF020-178A-42CE-9E90-74F9B6249822}"/>
              </a:ext>
            </a:extLst>
          </p:cNvPr>
          <p:cNvSpPr txBox="1"/>
          <p:nvPr/>
        </p:nvSpPr>
        <p:spPr>
          <a:xfrm>
            <a:off x="342900" y="209550"/>
            <a:ext cx="8277225" cy="3970318"/>
          </a:xfrm>
          <a:prstGeom prst="rect">
            <a:avLst/>
          </a:prstGeom>
          <a:noFill/>
        </p:spPr>
        <p:txBody>
          <a:bodyPr wrap="square" rtlCol="0">
            <a:spAutoFit/>
          </a:bodyPr>
          <a:lstStyle/>
          <a:p>
            <a:r>
              <a:rPr lang="es-MX" sz="3600" dirty="0">
                <a:latin typeface="Bell MT" panose="02020503060305020303" pitchFamily="18" charset="0"/>
              </a:rPr>
              <a:t>CONCLUSIONES:</a:t>
            </a:r>
          </a:p>
          <a:p>
            <a:endParaRPr lang="es-MX" sz="3600" dirty="0">
              <a:latin typeface="Bell MT" panose="02020503060305020303" pitchFamily="18" charset="0"/>
            </a:endParaRPr>
          </a:p>
          <a:p>
            <a:pPr marL="285750" indent="-285750">
              <a:buFont typeface="Wingdings" panose="05000000000000000000" pitchFamily="2" charset="2"/>
              <a:buChar char="v"/>
            </a:pPr>
            <a:r>
              <a:rPr lang="es-MX" sz="3600" dirty="0">
                <a:latin typeface="Bell MT" panose="02020503060305020303" pitchFamily="18" charset="0"/>
              </a:rPr>
              <a:t>La procreación de una nueva persona, en la que el varón y la mujer colaboran con el poder del creador, deberá ser el fruto y el signo de la mutua donación personal de los esposos, de su amor y de su fidelidad. </a:t>
            </a:r>
          </a:p>
        </p:txBody>
      </p:sp>
      <p:pic>
        <p:nvPicPr>
          <p:cNvPr id="18434" name="Picture 2" descr="Imagen relacionada">
            <a:extLst>
              <a:ext uri="{FF2B5EF4-FFF2-40B4-BE49-F238E27FC236}">
                <a16:creationId xmlns:a16="http://schemas.microsoft.com/office/drawing/2014/main" id="{5F595C73-E4E9-4A9E-AA3B-882B2F2B7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25" y="2266950"/>
            <a:ext cx="3393102" cy="337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542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85B1EB-592C-41ED-AB01-9DCC2E55545B}"/>
              </a:ext>
            </a:extLst>
          </p:cNvPr>
          <p:cNvSpPr txBox="1"/>
          <p:nvPr/>
        </p:nvSpPr>
        <p:spPr>
          <a:xfrm>
            <a:off x="361950" y="335845"/>
            <a:ext cx="5505450" cy="6186309"/>
          </a:xfrm>
          <a:prstGeom prst="rect">
            <a:avLst/>
          </a:prstGeom>
          <a:noFill/>
        </p:spPr>
        <p:txBody>
          <a:bodyPr wrap="square" rtlCol="0">
            <a:spAutoFit/>
          </a:bodyPr>
          <a:lstStyle/>
          <a:p>
            <a:pPr marL="285750" indent="-285750">
              <a:buFont typeface="Wingdings" panose="05000000000000000000" pitchFamily="2" charset="2"/>
              <a:buChar char="v"/>
            </a:pPr>
            <a:r>
              <a:rPr lang="es-MX" sz="3600" dirty="0">
                <a:latin typeface="Bell MT" panose="02020503060305020303" pitchFamily="18" charset="0"/>
              </a:rPr>
              <a:t>El hijo tiene derecho a ser concebido, llevado en las entrañas, traído al mundo y educado en el matrimonio: solo a través de la referencia conocida y segura a sus padres, pueden los hijos descubrir la propia identidad y alcanzar la madurez humana</a:t>
            </a:r>
          </a:p>
        </p:txBody>
      </p:sp>
      <p:pic>
        <p:nvPicPr>
          <p:cNvPr id="4" name="Imagen 3">
            <a:extLst>
              <a:ext uri="{FF2B5EF4-FFF2-40B4-BE49-F238E27FC236}">
                <a16:creationId xmlns:a16="http://schemas.microsoft.com/office/drawing/2014/main" id="{742C9A4D-2014-4B5B-A090-F5D6A653FDF7}"/>
              </a:ext>
            </a:extLst>
          </p:cNvPr>
          <p:cNvPicPr>
            <a:picLocks noChangeAspect="1"/>
          </p:cNvPicPr>
          <p:nvPr/>
        </p:nvPicPr>
        <p:blipFill>
          <a:blip r:embed="rId2"/>
          <a:stretch>
            <a:fillRect/>
          </a:stretch>
        </p:blipFill>
        <p:spPr>
          <a:xfrm>
            <a:off x="6096000" y="1733550"/>
            <a:ext cx="5774888" cy="3857625"/>
          </a:xfrm>
          <a:prstGeom prst="rect">
            <a:avLst/>
          </a:prstGeom>
        </p:spPr>
      </p:pic>
    </p:spTree>
    <p:extLst>
      <p:ext uri="{BB962C8B-B14F-4D97-AF65-F5344CB8AC3E}">
        <p14:creationId xmlns:p14="http://schemas.microsoft.com/office/powerpoint/2010/main" val="2147823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14F904-0F79-4CBB-8450-4041F042A7DA}"/>
              </a:ext>
            </a:extLst>
          </p:cNvPr>
          <p:cNvSpPr txBox="1"/>
          <p:nvPr/>
        </p:nvSpPr>
        <p:spPr>
          <a:xfrm>
            <a:off x="171450" y="961906"/>
            <a:ext cx="12020550" cy="1754326"/>
          </a:xfrm>
          <a:prstGeom prst="rect">
            <a:avLst/>
          </a:prstGeom>
          <a:noFill/>
        </p:spPr>
        <p:txBody>
          <a:bodyPr wrap="square" rtlCol="0">
            <a:spAutoFit/>
          </a:bodyPr>
          <a:lstStyle/>
          <a:p>
            <a:pPr marL="285750" indent="-285750">
              <a:buFont typeface="Wingdings" panose="05000000000000000000" pitchFamily="2" charset="2"/>
              <a:buChar char="v"/>
            </a:pPr>
            <a:r>
              <a:rPr lang="es-MX" sz="3600" dirty="0">
                <a:latin typeface="Bell MT" panose="02020503060305020303" pitchFamily="18" charset="0"/>
              </a:rPr>
              <a:t>La vitalidad y equilibrio de la sociedad exigen que los hijos vengan al mundo en el seno de una familia y que ésta se encuentre establemente fundamentada en el matrimonio.</a:t>
            </a:r>
          </a:p>
        </p:txBody>
      </p:sp>
      <p:pic>
        <p:nvPicPr>
          <p:cNvPr id="16386" name="Picture 2" descr="Resultado de imagen para familia">
            <a:extLst>
              <a:ext uri="{FF2B5EF4-FFF2-40B4-BE49-F238E27FC236}">
                <a16:creationId xmlns:a16="http://schemas.microsoft.com/office/drawing/2014/main" id="{41A938CA-4EFE-4B7E-9FAD-5F41AD08A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4141768"/>
            <a:ext cx="59055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98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3AA44D-91E7-4D4B-AF68-86D2E8055251}"/>
              </a:ext>
            </a:extLst>
          </p:cNvPr>
          <p:cNvSpPr txBox="1"/>
          <p:nvPr/>
        </p:nvSpPr>
        <p:spPr>
          <a:xfrm>
            <a:off x="175098" y="276821"/>
            <a:ext cx="9669293" cy="2862322"/>
          </a:xfrm>
          <a:prstGeom prst="rect">
            <a:avLst/>
          </a:prstGeom>
          <a:noFill/>
        </p:spPr>
        <p:txBody>
          <a:bodyPr wrap="square" rtlCol="0">
            <a:spAutoFit/>
          </a:bodyPr>
          <a:lstStyle/>
          <a:p>
            <a:r>
              <a:rPr lang="es-MX" sz="3600" dirty="0">
                <a:latin typeface="Bell MT" panose="02020503060305020303" pitchFamily="18" charset="0"/>
              </a:rPr>
              <a:t>Cuando los matrimonios enfrentan circunstancias que hagan imposible o muy difícil concebir un hijo, por diversas razones (cuestiones económicas, de salud, de vivienda, etc.).</a:t>
            </a:r>
          </a:p>
          <a:p>
            <a:endParaRPr lang="es-MX" sz="3600" dirty="0">
              <a:latin typeface="Bell MT" panose="02020503060305020303" pitchFamily="18" charset="0"/>
            </a:endParaRPr>
          </a:p>
        </p:txBody>
      </p:sp>
      <p:pic>
        <p:nvPicPr>
          <p:cNvPr id="12290" name="Picture 2" descr="Resultado de imagen para mujer enferma">
            <a:extLst>
              <a:ext uri="{FF2B5EF4-FFF2-40B4-BE49-F238E27FC236}">
                <a16:creationId xmlns:a16="http://schemas.microsoft.com/office/drawing/2014/main" id="{FD067C98-3EDE-44AB-A46A-7DFFAAC8D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574" y="2982542"/>
            <a:ext cx="5813187" cy="387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35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2357EF-7C6D-452A-83FB-8BE2844A9940}"/>
              </a:ext>
            </a:extLst>
          </p:cNvPr>
          <p:cNvSpPr txBox="1"/>
          <p:nvPr/>
        </p:nvSpPr>
        <p:spPr>
          <a:xfrm>
            <a:off x="175098" y="1011257"/>
            <a:ext cx="6492402" cy="3970318"/>
          </a:xfrm>
          <a:prstGeom prst="rect">
            <a:avLst/>
          </a:prstGeom>
          <a:noFill/>
        </p:spPr>
        <p:txBody>
          <a:bodyPr wrap="square" rtlCol="0">
            <a:spAutoFit/>
          </a:bodyPr>
          <a:lstStyle/>
          <a:p>
            <a:r>
              <a:rPr lang="es-MX" sz="3600" dirty="0">
                <a:latin typeface="Bell MT" panose="02020503060305020303" pitchFamily="18" charset="0"/>
              </a:rPr>
              <a:t>Todo esto hace que LA PERSONA HUMANA, sea un ser único en el universo, capaz de amar y perdonar, de crear cultura, de buscar soluciones en base a su inteligencia e imaginación, con creatividad y esperanza. </a:t>
            </a:r>
          </a:p>
        </p:txBody>
      </p:sp>
      <p:pic>
        <p:nvPicPr>
          <p:cNvPr id="5122" name="Picture 2" descr="Resultado de imagen para amigos">
            <a:extLst>
              <a:ext uri="{FF2B5EF4-FFF2-40B4-BE49-F238E27FC236}">
                <a16:creationId xmlns:a16="http://schemas.microsoft.com/office/drawing/2014/main" id="{B26F8E3D-D47C-4CB0-BA30-395D324A4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0" y="1552575"/>
            <a:ext cx="5524500" cy="429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6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71698AB-E8B0-4434-A5F9-78F03F2C4028}"/>
              </a:ext>
            </a:extLst>
          </p:cNvPr>
          <p:cNvSpPr txBox="1"/>
          <p:nvPr/>
        </p:nvSpPr>
        <p:spPr>
          <a:xfrm>
            <a:off x="758757" y="466928"/>
            <a:ext cx="9280187" cy="2308324"/>
          </a:xfrm>
          <a:prstGeom prst="rect">
            <a:avLst/>
          </a:prstGeom>
          <a:noFill/>
        </p:spPr>
        <p:txBody>
          <a:bodyPr wrap="square" rtlCol="0">
            <a:spAutoFit/>
          </a:bodyPr>
          <a:lstStyle/>
          <a:p>
            <a:r>
              <a:rPr lang="es-MX" sz="3600" dirty="0">
                <a:latin typeface="Bell MT" panose="02020503060305020303" pitchFamily="18" charset="0"/>
              </a:rPr>
              <a:t>Es posible recurrir a los métodos naturales(Billings, ritmo, basados en la observación de la ovulación) para espaciar los nacimientos de los hijos</a:t>
            </a:r>
          </a:p>
        </p:txBody>
      </p:sp>
      <p:pic>
        <p:nvPicPr>
          <p:cNvPr id="13322" name="Picture 10" descr="Resultado de imagen para metodos  naturales">
            <a:extLst>
              <a:ext uri="{FF2B5EF4-FFF2-40B4-BE49-F238E27FC236}">
                <a16:creationId xmlns:a16="http://schemas.microsoft.com/office/drawing/2014/main" id="{70A4C33F-2EF1-455F-AD4B-81E0FD105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3170406"/>
            <a:ext cx="3687594" cy="368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6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395642-8C4F-4322-B57A-B4F3088361F9}"/>
              </a:ext>
            </a:extLst>
          </p:cNvPr>
          <p:cNvSpPr txBox="1"/>
          <p:nvPr/>
        </p:nvSpPr>
        <p:spPr>
          <a:xfrm>
            <a:off x="272374" y="252919"/>
            <a:ext cx="9280187" cy="3416320"/>
          </a:xfrm>
          <a:prstGeom prst="rect">
            <a:avLst/>
          </a:prstGeom>
          <a:noFill/>
        </p:spPr>
        <p:txBody>
          <a:bodyPr wrap="square" rtlCol="0">
            <a:spAutoFit/>
          </a:bodyPr>
          <a:lstStyle/>
          <a:p>
            <a:r>
              <a:rPr lang="es-MX" sz="3600" dirty="0">
                <a:latin typeface="Bell MT" panose="02020503060305020303" pitchFamily="18" charset="0"/>
              </a:rPr>
              <a:t>Los métodos naturales no dañan la salud e integran el amor matrimonial en un proyecto de consideración de los cónyuges entre si(que supone el dominio y la castidad) y de conocimiento de sus personas, emociones, aspiraciones, etc. </a:t>
            </a:r>
          </a:p>
        </p:txBody>
      </p:sp>
      <p:pic>
        <p:nvPicPr>
          <p:cNvPr id="3" name="Imagen 2">
            <a:extLst>
              <a:ext uri="{FF2B5EF4-FFF2-40B4-BE49-F238E27FC236}">
                <a16:creationId xmlns:a16="http://schemas.microsoft.com/office/drawing/2014/main" id="{0FBC4A48-97F1-40F1-9480-FC271160DBC4}"/>
              </a:ext>
            </a:extLst>
          </p:cNvPr>
          <p:cNvPicPr>
            <a:picLocks noChangeAspect="1"/>
          </p:cNvPicPr>
          <p:nvPr/>
        </p:nvPicPr>
        <p:blipFill>
          <a:blip r:embed="rId2"/>
          <a:stretch>
            <a:fillRect/>
          </a:stretch>
        </p:blipFill>
        <p:spPr>
          <a:xfrm>
            <a:off x="2624441" y="4066162"/>
            <a:ext cx="4601931" cy="2791838"/>
          </a:xfrm>
          <a:prstGeom prst="rect">
            <a:avLst/>
          </a:prstGeom>
        </p:spPr>
      </p:pic>
    </p:spTree>
    <p:extLst>
      <p:ext uri="{BB962C8B-B14F-4D97-AF65-F5344CB8AC3E}">
        <p14:creationId xmlns:p14="http://schemas.microsoft.com/office/powerpoint/2010/main" val="3393560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E14F904-0F79-4CBB-8450-4041F042A7DA}"/>
              </a:ext>
            </a:extLst>
          </p:cNvPr>
          <p:cNvSpPr txBox="1"/>
          <p:nvPr/>
        </p:nvSpPr>
        <p:spPr>
          <a:xfrm>
            <a:off x="171450" y="171450"/>
            <a:ext cx="12020550" cy="2862322"/>
          </a:xfrm>
          <a:prstGeom prst="rect">
            <a:avLst/>
          </a:prstGeom>
          <a:noFill/>
        </p:spPr>
        <p:txBody>
          <a:bodyPr wrap="square" rtlCol="0">
            <a:spAutoFit/>
          </a:bodyPr>
          <a:lstStyle/>
          <a:p>
            <a:pPr marL="285750" indent="-285750">
              <a:buFont typeface="Wingdings" panose="05000000000000000000" pitchFamily="2" charset="2"/>
              <a:buChar char="v"/>
            </a:pPr>
            <a:endParaRPr lang="es-MX" sz="3600" dirty="0">
              <a:latin typeface="Bell MT" panose="02020503060305020303" pitchFamily="18" charset="0"/>
            </a:endParaRPr>
          </a:p>
          <a:p>
            <a:pPr marL="285750" indent="-285750">
              <a:buFont typeface="Wingdings" panose="05000000000000000000" pitchFamily="2" charset="2"/>
              <a:buChar char="v"/>
            </a:pPr>
            <a:r>
              <a:rPr lang="es-MX" sz="3600" dirty="0">
                <a:latin typeface="Bell MT" panose="02020503060305020303" pitchFamily="18" charset="0"/>
              </a:rPr>
              <a:t>La tradición de la Iglesia y la reflexión antropológica reconocen en el matrimonio y en su unidad indisoluble el único lugar digno de una procreación, verdaderamente responsable y acorde con la dignidad humana.</a:t>
            </a:r>
          </a:p>
        </p:txBody>
      </p:sp>
      <p:pic>
        <p:nvPicPr>
          <p:cNvPr id="16386" name="Picture 2" descr="Resultado de imagen para familia">
            <a:extLst>
              <a:ext uri="{FF2B5EF4-FFF2-40B4-BE49-F238E27FC236}">
                <a16:creationId xmlns:a16="http://schemas.microsoft.com/office/drawing/2014/main" id="{41A938CA-4EFE-4B7E-9FAD-5F41AD08A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4141768"/>
            <a:ext cx="59055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2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EACE182-A103-4859-94CB-63D76F76D9EE}"/>
              </a:ext>
            </a:extLst>
          </p:cNvPr>
          <p:cNvSpPr txBox="1"/>
          <p:nvPr/>
        </p:nvSpPr>
        <p:spPr>
          <a:xfrm>
            <a:off x="1181100" y="285364"/>
            <a:ext cx="10172700" cy="1323439"/>
          </a:xfrm>
          <a:prstGeom prst="rect">
            <a:avLst/>
          </a:prstGeom>
          <a:noFill/>
        </p:spPr>
        <p:txBody>
          <a:bodyPr wrap="square" rtlCol="0">
            <a:spAutoFit/>
          </a:bodyPr>
          <a:lstStyle/>
          <a:p>
            <a:pPr algn="ctr"/>
            <a:r>
              <a:rPr lang="es-MX" sz="4000" dirty="0">
                <a:latin typeface="Bell MT" panose="02020503060305020303" pitchFamily="18" charset="0"/>
              </a:rPr>
              <a:t>¡HAGAMOS REALIDAD EL PROYECTO DE AMOR DE DIOS SOBRE LA HUMANIDAD!</a:t>
            </a:r>
          </a:p>
        </p:txBody>
      </p:sp>
      <p:sp>
        <p:nvSpPr>
          <p:cNvPr id="3" name="CuadroTexto 2">
            <a:extLst>
              <a:ext uri="{FF2B5EF4-FFF2-40B4-BE49-F238E27FC236}">
                <a16:creationId xmlns:a16="http://schemas.microsoft.com/office/drawing/2014/main" id="{755F7DC5-54ED-4C86-B2C3-9AD088CBCDBB}"/>
              </a:ext>
            </a:extLst>
          </p:cNvPr>
          <p:cNvSpPr txBox="1"/>
          <p:nvPr/>
        </p:nvSpPr>
        <p:spPr>
          <a:xfrm>
            <a:off x="10131560" y="5581650"/>
            <a:ext cx="5505450" cy="523220"/>
          </a:xfrm>
          <a:prstGeom prst="rect">
            <a:avLst/>
          </a:prstGeom>
          <a:noFill/>
        </p:spPr>
        <p:txBody>
          <a:bodyPr wrap="square" rtlCol="0">
            <a:spAutoFit/>
          </a:bodyPr>
          <a:lstStyle/>
          <a:p>
            <a:r>
              <a:rPr lang="es-MX" sz="2800" dirty="0"/>
              <a:t>GRACIAS</a:t>
            </a:r>
          </a:p>
        </p:txBody>
      </p:sp>
      <p:pic>
        <p:nvPicPr>
          <p:cNvPr id="15362" name="Picture 2" descr="Resultado de imagen para jesus y familia">
            <a:extLst>
              <a:ext uri="{FF2B5EF4-FFF2-40B4-BE49-F238E27FC236}">
                <a16:creationId xmlns:a16="http://schemas.microsoft.com/office/drawing/2014/main" id="{5F5799CE-5358-4746-92FD-190625C114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23"/>
          <a:stretch/>
        </p:blipFill>
        <p:spPr bwMode="auto">
          <a:xfrm>
            <a:off x="2968760" y="1608803"/>
            <a:ext cx="6213340" cy="496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9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62F3C7C-4A48-4392-B337-128FE45AF205}"/>
              </a:ext>
            </a:extLst>
          </p:cNvPr>
          <p:cNvSpPr txBox="1"/>
          <p:nvPr/>
        </p:nvSpPr>
        <p:spPr>
          <a:xfrm>
            <a:off x="311285" y="272374"/>
            <a:ext cx="10369685" cy="1754326"/>
          </a:xfrm>
          <a:prstGeom prst="rect">
            <a:avLst/>
          </a:prstGeom>
          <a:noFill/>
        </p:spPr>
        <p:txBody>
          <a:bodyPr wrap="square" rtlCol="0">
            <a:spAutoFit/>
          </a:bodyPr>
          <a:lstStyle/>
          <a:p>
            <a:r>
              <a:rPr lang="es-MX" sz="3600" dirty="0">
                <a:latin typeface="Bell MT" panose="02020503060305020303" pitchFamily="18" charset="0"/>
              </a:rPr>
              <a:t>Aunque llamado a realizarse en el tiempo, su destino trasciende las fronteras de lo espacial-temporal, está creado para la ETERNIDAD</a:t>
            </a:r>
          </a:p>
        </p:txBody>
      </p:sp>
      <p:pic>
        <p:nvPicPr>
          <p:cNvPr id="6146" name="Picture 2" descr="Resultado de imagen para amigos rezando">
            <a:extLst>
              <a:ext uri="{FF2B5EF4-FFF2-40B4-BE49-F238E27FC236}">
                <a16:creationId xmlns:a16="http://schemas.microsoft.com/office/drawing/2014/main" id="{5F2B09B8-3102-4206-8914-A89014E1FB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22"/>
          <a:stretch/>
        </p:blipFill>
        <p:spPr bwMode="auto">
          <a:xfrm>
            <a:off x="2286000" y="2334638"/>
            <a:ext cx="6702357" cy="42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5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0EDDDD-404D-414D-BA37-8443C1EC69A9}"/>
              </a:ext>
            </a:extLst>
          </p:cNvPr>
          <p:cNvSpPr txBox="1"/>
          <p:nvPr/>
        </p:nvSpPr>
        <p:spPr>
          <a:xfrm>
            <a:off x="0" y="124069"/>
            <a:ext cx="9455285" cy="2862322"/>
          </a:xfrm>
          <a:prstGeom prst="rect">
            <a:avLst/>
          </a:prstGeom>
          <a:noFill/>
        </p:spPr>
        <p:txBody>
          <a:bodyPr wrap="square" rtlCol="0">
            <a:spAutoFit/>
          </a:bodyPr>
          <a:lstStyle/>
          <a:p>
            <a:r>
              <a:rPr lang="es-MX" sz="3600" dirty="0">
                <a:latin typeface="Bell MT" panose="02020503060305020303" pitchFamily="18" charset="0"/>
              </a:rPr>
              <a:t>Por ello todo lo humano, la sexualidad, el origen y desarrollo de la vida humana, su realización y culminación, debe ser considerado desde la perspectiva, de la DIGNIDAD SAGRADA DE LA VIDA HUMANA.</a:t>
            </a:r>
          </a:p>
        </p:txBody>
      </p:sp>
      <p:pic>
        <p:nvPicPr>
          <p:cNvPr id="7170" name="Picture 2" descr="Resultado de imagen para dignidad humana">
            <a:extLst>
              <a:ext uri="{FF2B5EF4-FFF2-40B4-BE49-F238E27FC236}">
                <a16:creationId xmlns:a16="http://schemas.microsoft.com/office/drawing/2014/main" id="{64C1ABFA-AF1E-4AE4-B366-9A4C615F5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47" y="3429000"/>
            <a:ext cx="6179132" cy="343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9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BA5AD71-8C1F-4C70-A20A-DD6CBDE3D077}"/>
              </a:ext>
            </a:extLst>
          </p:cNvPr>
          <p:cNvSpPr txBox="1"/>
          <p:nvPr/>
        </p:nvSpPr>
        <p:spPr>
          <a:xfrm>
            <a:off x="0" y="194553"/>
            <a:ext cx="9377463" cy="2308324"/>
          </a:xfrm>
          <a:prstGeom prst="rect">
            <a:avLst/>
          </a:prstGeom>
          <a:noFill/>
        </p:spPr>
        <p:txBody>
          <a:bodyPr wrap="square" rtlCol="0">
            <a:spAutoFit/>
          </a:bodyPr>
          <a:lstStyle/>
          <a:p>
            <a:r>
              <a:rPr lang="es-MX" sz="3600" dirty="0">
                <a:latin typeface="Bell MT" panose="02020503060305020303" pitchFamily="18" charset="0"/>
              </a:rPr>
              <a:t>De la atracción y complementación del hombre y la mujer, nace el matrimonio y la familia. El amor fecundo de los esposos  en colaboración  con el amor de Dios originan la gran familia humana.</a:t>
            </a:r>
          </a:p>
        </p:txBody>
      </p:sp>
      <p:pic>
        <p:nvPicPr>
          <p:cNvPr id="8194" name="Picture 2" descr="Resultado de imagen para novios">
            <a:extLst>
              <a:ext uri="{FF2B5EF4-FFF2-40B4-BE49-F238E27FC236}">
                <a16:creationId xmlns:a16="http://schemas.microsoft.com/office/drawing/2014/main" id="{6C258CBB-0793-429F-A632-40D8A8F6E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80" y="3429000"/>
            <a:ext cx="6858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88690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415</TotalTime>
  <Words>2150</Words>
  <Application>Microsoft Office PowerPoint</Application>
  <PresentationFormat>Panorámica</PresentationFormat>
  <Paragraphs>103</Paragraphs>
  <Slides>63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63</vt:i4>
      </vt:variant>
    </vt:vector>
  </HeadingPairs>
  <TitlesOfParts>
    <vt:vector size="69" baseType="lpstr">
      <vt:lpstr>Arial</vt:lpstr>
      <vt:lpstr>Bell MT</vt:lpstr>
      <vt:lpstr>Trebuchet MS</vt:lpstr>
      <vt:lpstr>Wingdings</vt:lpstr>
      <vt:lpstr>Wingdings 3</vt:lpstr>
      <vt:lpstr>Faceta</vt:lpstr>
      <vt:lpstr>El valor de la vida humana y la dignidad de la procreación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valor de la vida humana y la dignidad de la procreación</dc:title>
  <dc:creator>Rangel Hilario Juan Pablo</dc:creator>
  <cp:lastModifiedBy>Graciela Hilario Cantú</cp:lastModifiedBy>
  <cp:revision>45</cp:revision>
  <dcterms:created xsi:type="dcterms:W3CDTF">2018-05-17T20:00:31Z</dcterms:created>
  <dcterms:modified xsi:type="dcterms:W3CDTF">2025-02-22T19:22:59Z</dcterms:modified>
</cp:coreProperties>
</file>