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8" r:id="rId3"/>
    <p:sldId id="257" r:id="rId4"/>
    <p:sldId id="259" r:id="rId5"/>
    <p:sldId id="267" r:id="rId6"/>
    <p:sldId id="260" r:id="rId7"/>
    <p:sldId id="265" r:id="rId8"/>
    <p:sldId id="261" r:id="rId9"/>
    <p:sldId id="266" r:id="rId10"/>
    <p:sldId id="271" r:id="rId11"/>
    <p:sldId id="262" r:id="rId12"/>
    <p:sldId id="263" r:id="rId13"/>
    <p:sldId id="264" r:id="rId14"/>
    <p:sldId id="269" r:id="rId15"/>
    <p:sldId id="27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7" autoAdjust="0"/>
    <p:restoredTop sz="94206" autoAdjust="0"/>
  </p:normalViewPr>
  <p:slideViewPr>
    <p:cSldViewPr snapToGrid="0">
      <p:cViewPr varScale="1">
        <p:scale>
          <a:sx n="64" d="100"/>
          <a:sy n="64" d="100"/>
        </p:scale>
        <p:origin x="12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3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09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9320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0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9221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228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03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3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41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8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4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9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12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2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9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15982C-8CA4-DA93-12DA-7CFE60FB58B6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A67C16-0518-F248-7B30-A80AB3404BD1}"/>
              </a:ext>
            </a:extLst>
          </p:cNvPr>
          <p:cNvSpPr txBox="1"/>
          <p:nvPr/>
        </p:nvSpPr>
        <p:spPr>
          <a:xfrm>
            <a:off x="1305679" y="853563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Familia, pequeña Iglesia, Don de Dios para el pueblo de México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3FEE9E-809F-FCDF-A888-EBBEEE668477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50EBD46-DE18-9AD1-AAA1-AA9FDE287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A9AB04E-28E6-61CF-40AC-7CF378147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530" y="2378864"/>
            <a:ext cx="5364363" cy="39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EB511-AF72-2EBD-DAD5-65ED375E5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FA6AA82-758C-A73B-8669-EC1D40E52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0D173D-5A4D-FB9E-5029-AF28F80435E3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F1A2A3-07EF-BCF2-491C-74AD3EEAC486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274D9A-5F54-42FE-E3DF-AB36D48B432D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B75557-DCA0-A8A9-DA34-77C11942565E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Buscamos la luz que ilumine nuestra vida familiar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FED5D15-3F29-AA1D-D6A4-F5D85B4D9ED7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9F41EF-4C6D-E717-F9A0-799F48010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23B68DE-AF7F-03FA-FAA3-659026083F87}"/>
              </a:ext>
            </a:extLst>
          </p:cNvPr>
          <p:cNvSpPr txBox="1"/>
          <p:nvPr/>
        </p:nvSpPr>
        <p:spPr>
          <a:xfrm>
            <a:off x="485342" y="1312601"/>
            <a:ext cx="94745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Reflexión</a:t>
            </a:r>
          </a:p>
          <a:p>
            <a:pPr algn="just"/>
            <a:endParaRPr lang="es-MX" sz="1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Los evangelios </a:t>
            </a:r>
            <a:r>
              <a:rPr lang="es-MX" b="1" dirty="0"/>
              <a:t>dan testimonio </a:t>
            </a:r>
            <a:r>
              <a:rPr lang="es-MX" dirty="0"/>
              <a:t>de cómo el comienzo de la Buena Nueva y su correspondiente Salvación.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Cuando </a:t>
            </a:r>
            <a:r>
              <a:rPr lang="es-MX" b="1" dirty="0"/>
              <a:t>José y María han recibido el llamado </a:t>
            </a:r>
            <a:r>
              <a:rPr lang="es-MX" dirty="0"/>
              <a:t>y la misión de asumir en sus vidas al que es la Vida hecha carne, para darla al mundo…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Al igual que en tiempos de Jesús, nosotros y </a:t>
            </a:r>
            <a:r>
              <a:rPr lang="es-MX" b="1" dirty="0"/>
              <a:t>nuestras familias vivimos en un tiempo muy adverso</a:t>
            </a:r>
            <a:r>
              <a:rPr lang="es-MX" dirty="0"/>
              <a:t> y complicado para vivir nuestra fe.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“Tenemos </a:t>
            </a:r>
            <a:r>
              <a:rPr lang="es-MX" b="1" dirty="0"/>
              <a:t>que reconocer la grave crisis </a:t>
            </a:r>
            <a:r>
              <a:rPr lang="es-MX" dirty="0"/>
              <a:t>por la que atraviesa la familia…”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b="1" dirty="0"/>
              <a:t>Estos cambios han traído una manera diferente</a:t>
            </a:r>
            <a:r>
              <a:rPr lang="es-MX" dirty="0"/>
              <a:t> de concebir y vivir el sentido de familia.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b="1" dirty="0"/>
              <a:t>Añadimos, verdaderos flagelos </a:t>
            </a:r>
            <a:r>
              <a:rPr lang="es-MX" dirty="0"/>
              <a:t>como la pobreza, machismo arraigado, desintegración…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Ante esto, </a:t>
            </a:r>
            <a:r>
              <a:rPr lang="es-MX" b="1" dirty="0"/>
              <a:t>Dios tiene un plan de salvación</a:t>
            </a:r>
            <a:r>
              <a:rPr lang="es-MX" dirty="0"/>
              <a:t>…el amor.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Los 30 años que Jesús vive en familia, </a:t>
            </a:r>
            <a:r>
              <a:rPr lang="es-MX" b="1" i="1" u="sng" dirty="0"/>
              <a:t>son el germen no sólo de su vida de fe, sino también la preparación a la misión</a:t>
            </a:r>
            <a:r>
              <a:rPr lang="es-MX" dirty="0"/>
              <a:t>, ya que, en familia, desde la pequeñez y sencillez, </a:t>
            </a:r>
            <a:r>
              <a:rPr lang="es-MX" b="1" i="1" u="sng" dirty="0"/>
              <a:t>va preparando la misión en la que no Salvará a la humanidad con armas o leyes, sino con la caridad fraterna, la solidaridad y la entrega de su vida</a:t>
            </a:r>
            <a:r>
              <a:rPr lang="es-MX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7196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Nos comprometemos a vivir lo aprendido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5EC1B42-AFD7-2909-E94A-DC2DBDC52DCB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C7C855-6D8D-F8B8-6058-EE271FE89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566F96E-42BD-1ADF-E3A7-BAF128E02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779979"/>
              </p:ext>
            </p:extLst>
          </p:nvPr>
        </p:nvGraphicFramePr>
        <p:xfrm>
          <a:off x="1190766" y="1644798"/>
          <a:ext cx="8128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519405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72281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Aspectos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Para fortalecer a las familias como el gran Don de Dios, me comprometo 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97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Ante el mundo que se aleja del Evangelio en sus leyes e ideologías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256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Para cuidar y proteger mi familia, Don de Dios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22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Ante la legislación del aborto en nuestro país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25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Ante el aumento de las uniones libres en las parejas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690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Ante la desintegración familiar (separación y/o divorcios)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57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1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111349" y="0"/>
            <a:ext cx="875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Recuperamos lo aprendido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E492A20-9819-AA90-0424-ECD1DFBAD592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325488-1591-B4B5-D135-EFBC36D22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7FA71D8-2C8B-5666-3619-E7CFD8E08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831283"/>
              </p:ext>
            </p:extLst>
          </p:nvPr>
        </p:nvGraphicFramePr>
        <p:xfrm>
          <a:off x="1111349" y="1659601"/>
          <a:ext cx="81280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5290">
                  <a:extLst>
                    <a:ext uri="{9D8B030D-6E8A-4147-A177-3AD203B41FA5}">
                      <a16:colId xmlns:a16="http://schemas.microsoft.com/office/drawing/2014/main" val="2651940596"/>
                    </a:ext>
                  </a:extLst>
                </a:gridCol>
                <a:gridCol w="3072710">
                  <a:extLst>
                    <a:ext uri="{9D8B030D-6E8A-4147-A177-3AD203B41FA5}">
                      <a16:colId xmlns:a16="http://schemas.microsoft.com/office/drawing/2014/main" val="4172281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Momento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¿Qué enseñanza nos deja?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97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¿Qué impacto tuvieron en ustedes los datos estadísticos en los distintos rubros? </a:t>
                      </a:r>
                      <a:r>
                        <a:rPr lang="es-MX" b="0" dirty="0"/>
                        <a:t>(Análisis de la realidad)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256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¿De que manera te ayuda el texto bíblico a valorar y defender el matrimonio y la familia? </a:t>
                      </a:r>
                      <a:r>
                        <a:rPr lang="es-MX" b="0" dirty="0"/>
                        <a:t>(Texto bíblico)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22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Explica por qué se dice que la familia es un Don de Dios para nuestro pueblo </a:t>
                      </a:r>
                      <a:r>
                        <a:rPr lang="es-MX" b="0" dirty="0"/>
                        <a:t>(Doctrina de la Iglesia)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25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¿Qué enseñanza te deja el mensaje de los Obispos a las familias? </a:t>
                      </a:r>
                      <a:r>
                        <a:rPr lang="es-MX" b="0" dirty="0"/>
                        <a:t>(Doctrina de la Iglesia)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690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¿Cómo se lleva a cabo el plan salvador de Dios? </a:t>
                      </a:r>
                      <a:r>
                        <a:rPr lang="es-MX" b="0" dirty="0"/>
                        <a:t>(Reflexión)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57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5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C3741F4-1724-C10D-1D7F-61F9A13A9FDC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A6A585-F87C-0E0D-C4A1-26003B227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BA4283-0138-7E24-ECAF-1B4A51969A50}"/>
              </a:ext>
            </a:extLst>
          </p:cNvPr>
          <p:cNvSpPr txBox="1"/>
          <p:nvPr/>
        </p:nvSpPr>
        <p:spPr>
          <a:xfrm>
            <a:off x="590289" y="1275555"/>
            <a:ext cx="8891336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b="1" dirty="0"/>
              <a:t>En el Nombre del Padre…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b="1" dirty="0"/>
              <a:t>Padre Nuestro…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b="1" dirty="0"/>
              <a:t>Dios te salve María…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b="1" dirty="0"/>
              <a:t>Peticiones: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Para que la familia, Don de Dios, se fortalezca como signo de esperanza en el pueblo mexicano. Roguemos al Señor.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Para que los legisladores promuevan leyes que cuiden a la familia y fomenten la cultura de la vida en nuestro país. Roguemos al Señor.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Para que los hogares divididos retornen a la unidad, y el Señor conforte y sostenga a los hijos que crecen en ellos. Roguemos al Señor.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Por los matrimonios que están en crisis, para que se fortalezcan en Dios y permanezcan unidos. Roguemos al Señor.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Por las mujeres que ven en el aborto una salida fácil, para que a la luz de tu amor acojan y cuiden la vida del hijo por nacer. Roguemos al Señor.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Por las parejas que descartan el Sacramento del Matrimonio, para que iluminados por tu luz, descubran la gracia de recibir este Sacramento, camino de santidad. Roguemos al Señor.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sz="1600" b="1" dirty="0"/>
              <a:t>Para que nuestro Padre Dios, origen de toda familia, derrame su bendición sobre la gran Familia Mexicana y sobre todos los hogares cristianos. Roguemos al Señor.</a:t>
            </a:r>
            <a:endParaRPr lang="es-MX" sz="1600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MX" sz="2300" dirty="0"/>
          </a:p>
        </p:txBody>
      </p:sp>
    </p:spTree>
    <p:extLst>
      <p:ext uri="{BB962C8B-B14F-4D97-AF65-F5344CB8AC3E}">
        <p14:creationId xmlns:p14="http://schemas.microsoft.com/office/powerpoint/2010/main" val="9684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B6ECE-614B-21DC-B62E-59DBE2DE9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A965EB-A638-20D0-15E9-897FE7AE7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126D8E-3DDB-6AFC-BA6C-DCA5CF433732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716173-87CD-9BEB-19E3-0CC81A27DCC7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2EA6D8-EFA6-0CAA-B2FB-87C72E314FF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0DE1ACE-9995-5F30-B1CA-A2F7C228EEDB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F699E90-FDFC-F3EC-AECA-92F1EBA3555C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7446A6-6738-E7E3-415D-1EA5CB23A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1B8F06-3669-74E2-BEF2-28EBF8EF506A}"/>
              </a:ext>
            </a:extLst>
          </p:cNvPr>
          <p:cNvSpPr txBox="1"/>
          <p:nvPr/>
        </p:nvSpPr>
        <p:spPr>
          <a:xfrm>
            <a:off x="1563793" y="708017"/>
            <a:ext cx="955251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b="1" dirty="0"/>
              <a:t>A una sola voz leemos la Oración de la Semana de la Familia 2025.</a:t>
            </a:r>
            <a:endParaRPr lang="es-MX" sz="1600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MX" sz="23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2B4306-416B-2C1A-1DA2-DC540CF10B75}"/>
              </a:ext>
            </a:extLst>
          </p:cNvPr>
          <p:cNvSpPr txBox="1"/>
          <p:nvPr/>
        </p:nvSpPr>
        <p:spPr>
          <a:xfrm>
            <a:off x="498585" y="1221697"/>
            <a:ext cx="9256254" cy="655564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hacer de las familias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uno de los más grandes regalos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para toda la humanidad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y te has manifestado de un modo especial,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ellas y por medio de ellas,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al pueblo mexicano.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haces de cada familia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una pequeña Iglesia doméstica, comunidad de fe,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una “Casita Sagrada”, en la que,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del mismo modo que en María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se haga realidad tu hijo Jesucristo,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nuestro Salvador.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puesto en cada una de nuestras familias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la conciencia misionera y evangelizadora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y la has llamado a ser signos de esperanza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medio de un mundo convulsionado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que desdice su ser y su quehacer.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que cada familia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llegue a ser un auténtico semillero de vocaciones,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el que cada uno de sus integrantes responda a Dios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en una vocación específica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y se transforme en esperanza de nuestra sociedad.  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llamas a las familias y a quienes las integran, a responder de manera comprometida y responsable a los desafíos y a las amenazas de los nuevos contextos en que con frecuencia se ven implicadas nuestras familias.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Gracias Señor por hacer de nuestras familias, un gran regalo para nuestra sociedad y la esperanza evangelizadora y transformadora de la Iglesia en México.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i="1" dirty="0">
                <a:latin typeface="Arial Black" panose="020B0A04020102020204" pitchFamily="34" charset="0"/>
                <a:cs typeface="Arial" panose="020B0604020202020204" pitchFamily="34" charset="0"/>
              </a:rPr>
              <a:t>Amén</a:t>
            </a: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8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B6ECE-614B-21DC-B62E-59DBE2DE9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A965EB-A638-20D0-15E9-897FE7AE7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126D8E-3DDB-6AFC-BA6C-DCA5CF433732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716173-87CD-9BEB-19E3-0CC81A27DCC7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2EA6D8-EFA6-0CAA-B2FB-87C72E314FF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0DE1ACE-9995-5F30-B1CA-A2F7C228EEDB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F699E90-FDFC-F3EC-AECA-92F1EBA3555C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7446A6-6738-E7E3-415D-1EA5CB23A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1B8F06-3669-74E2-BEF2-28EBF8EF506A}"/>
              </a:ext>
            </a:extLst>
          </p:cNvPr>
          <p:cNvSpPr txBox="1"/>
          <p:nvPr/>
        </p:nvSpPr>
        <p:spPr>
          <a:xfrm>
            <a:off x="1563793" y="708017"/>
            <a:ext cx="955251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b="1" dirty="0"/>
              <a:t>Cantamos el himno de la familia del Padre </a:t>
            </a:r>
            <a:r>
              <a:rPr lang="es-MX" b="1" dirty="0" err="1"/>
              <a:t>Zezinho</a:t>
            </a:r>
            <a:endParaRPr lang="es-MX" sz="1600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MX" sz="2300" dirty="0"/>
          </a:p>
        </p:txBody>
      </p:sp>
      <p:pic>
        <p:nvPicPr>
          <p:cNvPr id="8" name="Canción _Bendecid oh Señor mi familia_">
            <a:hlinkClick r:id="" action="ppaction://media"/>
            <a:extLst>
              <a:ext uri="{FF2B5EF4-FFF2-40B4-BE49-F238E27FC236}">
                <a16:creationId xmlns:a16="http://schemas.microsoft.com/office/drawing/2014/main" id="{390DD779-9CF0-96C0-60CA-E92C8C420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943" y="1196264"/>
            <a:ext cx="12216943" cy="56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B6ECE-614B-21DC-B62E-59DBE2DE9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A965EB-A638-20D0-15E9-897FE7AE7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126D8E-3DDB-6AFC-BA6C-DCA5CF433732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716173-87CD-9BEB-19E3-0CC81A27DCC7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2EA6D8-EFA6-0CAA-B2FB-87C72E314FF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0DE1ACE-9995-5F30-B1CA-A2F7C228EEDB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F699E90-FDFC-F3EC-AECA-92F1EBA3555C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7446A6-6738-E7E3-415D-1EA5CB23A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2C2710E-7286-8B02-C20D-9DF4973B7F6A}"/>
              </a:ext>
            </a:extLst>
          </p:cNvPr>
          <p:cNvSpPr txBox="1"/>
          <p:nvPr/>
        </p:nvSpPr>
        <p:spPr>
          <a:xfrm>
            <a:off x="773273" y="1520137"/>
            <a:ext cx="955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/>
              <a:t>¡Muchas Gracias por su atención!</a:t>
            </a:r>
            <a:endParaRPr lang="es-MX" sz="4000" dirty="0"/>
          </a:p>
        </p:txBody>
      </p:sp>
      <p:pic>
        <p:nvPicPr>
          <p:cNvPr id="3074" name="Picture 2" descr="Catholic.net - Iglesia doméstica">
            <a:extLst>
              <a:ext uri="{FF2B5EF4-FFF2-40B4-BE49-F238E27FC236}">
                <a16:creationId xmlns:a16="http://schemas.microsoft.com/office/drawing/2014/main" id="{96C8A2CF-3A89-BBFF-9C99-122940CF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37" y="2760030"/>
            <a:ext cx="3703966" cy="370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Oración inicial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1D66BA3-E550-CCA0-32C6-E0E0FE634286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1E50DC-3896-F706-050A-F302AF9E1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4430E47-32BD-EE56-C774-3C3DC72C6FA0}"/>
              </a:ext>
            </a:extLst>
          </p:cNvPr>
          <p:cNvSpPr txBox="1"/>
          <p:nvPr/>
        </p:nvSpPr>
        <p:spPr>
          <a:xfrm>
            <a:off x="801098" y="1325716"/>
            <a:ext cx="881136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300" dirty="0"/>
              <a:t>Madre Santísima de Guadalupe, que has mostrado tu amor y tu ternura a los pueblos del continente americano, colma de alegría y esperanza a  todos los pueblos y a todas las familias del mundo.</a:t>
            </a:r>
          </a:p>
          <a:p>
            <a:pPr algn="ctr"/>
            <a:endParaRPr lang="es-MX" sz="2300" dirty="0"/>
          </a:p>
          <a:p>
            <a:pPr algn="ctr"/>
            <a:r>
              <a:rPr lang="es-MX" sz="2300" dirty="0"/>
              <a:t>A ti, que precedes y guías nuestro camino de fe hacia la patria eterna, te encomendamos las alegrías, los proyectos, las preocupaciones y los anhelos de todas las familias.</a:t>
            </a:r>
          </a:p>
          <a:p>
            <a:pPr algn="ctr"/>
            <a:endParaRPr lang="es-MX" sz="2300" dirty="0"/>
          </a:p>
          <a:p>
            <a:pPr algn="ctr"/>
            <a:r>
              <a:rPr lang="es-MX" sz="2300" dirty="0"/>
              <a:t>Oh María, a ti recurrimos confiando en tu ternura de madre; no desoigas las plegarias que te dirigimos por las familias de todo el mundo en este crucial periodo de la historia, antes bien, acógenos a todos en tu corazón de madre y acompáñanos en nuestro camino hacia la patria celestial.</a:t>
            </a:r>
          </a:p>
          <a:p>
            <a:pPr algn="ctr"/>
            <a:endParaRPr lang="es-MX" sz="2300" dirty="0"/>
          </a:p>
          <a:p>
            <a:pPr algn="ctr"/>
            <a:r>
              <a:rPr lang="es-MX" sz="2300" dirty="0"/>
              <a:t>Amén</a:t>
            </a:r>
          </a:p>
        </p:txBody>
      </p:sp>
      <p:pic>
        <p:nvPicPr>
          <p:cNvPr id="1026" name="Picture 2" descr="Nuestra Señora de Guadalupe (México) - Wikipedia, la enciclopedia libre">
            <a:extLst>
              <a:ext uri="{FF2B5EF4-FFF2-40B4-BE49-F238E27FC236}">
                <a16:creationId xmlns:a16="http://schemas.microsoft.com/office/drawing/2014/main" id="{ECE9FEFC-CC26-321C-6733-1918D11D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461" y="2700997"/>
            <a:ext cx="2579539" cy="41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6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930748" y="340361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Objetivo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C646439-6426-1AAC-E78C-CCC891F74BE4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6FFB4B-70AC-F770-B079-2BD22AFD2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F325A1-3527-601A-CC91-0056909AA201}"/>
              </a:ext>
            </a:extLst>
          </p:cNvPr>
          <p:cNvSpPr txBox="1"/>
          <p:nvPr/>
        </p:nvSpPr>
        <p:spPr>
          <a:xfrm>
            <a:off x="864610" y="1391870"/>
            <a:ext cx="88702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/>
              <a:t>Tomar conciencia de la </a:t>
            </a:r>
            <a:r>
              <a:rPr lang="es-MX" sz="2800" b="1" dirty="0"/>
              <a:t>importancia que tiene la familia, Don de Dios para el pueblo mexicano</a:t>
            </a:r>
            <a:r>
              <a:rPr lang="es-MX" sz="2800" dirty="0"/>
              <a:t>, iluminados por el Evangelio y la Doctrina de la Iglesia, a fin de que </a:t>
            </a:r>
            <a:r>
              <a:rPr lang="es-MX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asumamos la responsabilidad que Dios nos ha confiado y seamos signos de esperanza en nuestro tiempo</a:t>
            </a:r>
            <a:r>
              <a:rPr lang="es-MX" sz="2800" dirty="0"/>
              <a:t>.</a:t>
            </a:r>
          </a:p>
        </p:txBody>
      </p:sp>
      <p:pic>
        <p:nvPicPr>
          <p:cNvPr id="1028" name="Picture 4" descr="Familia: proyecto de Dios">
            <a:extLst>
              <a:ext uri="{FF2B5EF4-FFF2-40B4-BE49-F238E27FC236}">
                <a16:creationId xmlns:a16="http://schemas.microsoft.com/office/drawing/2014/main" id="{82EECE47-3407-911B-42E5-ED376985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29" y="4069526"/>
            <a:ext cx="3823390" cy="27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6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Lema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D13B6A-7719-83D3-AC7A-512C8BE43E03}"/>
              </a:ext>
            </a:extLst>
          </p:cNvPr>
          <p:cNvSpPr txBox="1"/>
          <p:nvPr/>
        </p:nvSpPr>
        <p:spPr>
          <a:xfrm>
            <a:off x="1441612" y="2887331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Signo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B9434E3-0BEF-F60A-2154-023B26547A38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28D852-E31A-E0EA-AABC-EEBCA0F5D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51AA6D-7044-B697-FE3F-DAE7FB55A9E6}"/>
              </a:ext>
            </a:extLst>
          </p:cNvPr>
          <p:cNvSpPr txBox="1"/>
          <p:nvPr/>
        </p:nvSpPr>
        <p:spPr>
          <a:xfrm>
            <a:off x="1907290" y="951223"/>
            <a:ext cx="7357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“Donde hay una familia creyente, la vida es floreciente”.</a:t>
            </a:r>
          </a:p>
        </p:txBody>
      </p:sp>
      <p:pic>
        <p:nvPicPr>
          <p:cNvPr id="2050" name="Picture 2" descr="La Virgen de Guadalupe en la historia de México.">
            <a:extLst>
              <a:ext uri="{FF2B5EF4-FFF2-40B4-BE49-F238E27FC236}">
                <a16:creationId xmlns:a16="http://schemas.microsoft.com/office/drawing/2014/main" id="{B86A85D9-4BFA-BE3C-9839-55CA1637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03" y="3896751"/>
            <a:ext cx="4241692" cy="28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3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40824-E6D6-9801-45D4-C08963E2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124C6D-CB1C-94F1-0B30-050750853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F0306FA-8B1D-8E21-7055-1C05BFFDE908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D821E65-43A5-0903-D60E-9A45C1439A18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7B14BB-DF31-975A-FC01-4DE016E1A4EF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1E943D0-24D4-CDF8-A1F2-BF9B05E02B23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Justificación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23DE800-03C6-BE3D-54E5-3989803646F1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8AB3E8-AFDD-AB5D-212A-8287D976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F7EE53F-C7CE-FB6E-DEDF-6228FF4882D4}"/>
              </a:ext>
            </a:extLst>
          </p:cNvPr>
          <p:cNvSpPr txBox="1"/>
          <p:nvPr/>
        </p:nvSpPr>
        <p:spPr>
          <a:xfrm>
            <a:off x="738001" y="1208493"/>
            <a:ext cx="94553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/>
              <a:t>En el contexto de este año jubilar 2025 y de los continuos ataques ideológicos y legales contra la vida y la familia, </a:t>
            </a:r>
            <a:r>
              <a:rPr lang="es-MX" sz="2200" b="1" dirty="0"/>
              <a:t>ofrecemos una visión de la familia desde la óptica esperanzadora del Evangelio</a:t>
            </a:r>
            <a:r>
              <a:rPr lang="es-MX" sz="2200" dirty="0"/>
              <a:t>, donde la Buena Nueva de la Salvación irrumpe en la historia desde la pequeñez y sencillez de la familia, con la alegría y el poder transformador del Espíritu.</a:t>
            </a:r>
          </a:p>
          <a:p>
            <a:pPr algn="just"/>
            <a:endParaRPr lang="es-MX" sz="2200" dirty="0"/>
          </a:p>
          <a:p>
            <a:pPr algn="just"/>
            <a:r>
              <a:rPr lang="es-MX" sz="2200" dirty="0"/>
              <a:t>Hay </a:t>
            </a:r>
            <a:r>
              <a:rPr lang="es-MX" sz="2200" b="1" dirty="0"/>
              <a:t>muchas razones para la desesperanza: ideologías, legalización del aborto, violencia social y familiar</a:t>
            </a:r>
            <a:r>
              <a:rPr lang="es-MX" sz="2200" dirty="0"/>
              <a:t>, etc.; sin embargo, </a:t>
            </a:r>
            <a:r>
              <a:rPr lang="es-MX" sz="2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comienzo de la Buena Nueva con la encarnación del Verbo sucede en el seno de una familia sencilla y sin poder humano.</a:t>
            </a:r>
          </a:p>
          <a:p>
            <a:pPr algn="just"/>
            <a:endParaRPr lang="es-MX" sz="2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MX" sz="2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Actualmente corremos el riesgo de ignorar los problema que la familia enfrenta y dejar de ver… la fe y semilla del reino que está floreciendo como anuncio de una nueva primavera.</a:t>
            </a:r>
          </a:p>
        </p:txBody>
      </p:sp>
    </p:spTree>
    <p:extLst>
      <p:ext uri="{BB962C8B-B14F-4D97-AF65-F5344CB8AC3E}">
        <p14:creationId xmlns:p14="http://schemas.microsoft.com/office/powerpoint/2010/main" val="148521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Analizamos la realidad de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60D77BB-E3C9-2322-3E76-3F8D8F1BF867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48A08B-B187-9E2F-4C0B-469BE86A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FBA491C-E28D-268F-AECE-5CDD2EEBE939}"/>
              </a:ext>
            </a:extLst>
          </p:cNvPr>
          <p:cNvSpPr txBox="1"/>
          <p:nvPr/>
        </p:nvSpPr>
        <p:spPr>
          <a:xfrm>
            <a:off x="705728" y="1472763"/>
            <a:ext cx="92401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u="sng" dirty="0"/>
              <a:t>Legalización del aborto</a:t>
            </a:r>
            <a:r>
              <a:rPr lang="es-MX" sz="1600" dirty="0"/>
              <a:t>: En 23 estados de nuestro país se legalizó el aborto, en </a:t>
            </a:r>
            <a:r>
              <a:rPr lang="es-MX" sz="1600" b="1" dirty="0"/>
              <a:t>Michoacán fue a partir de 2024</a:t>
            </a:r>
            <a:r>
              <a:rPr lang="es-MX" sz="1600" dirty="0"/>
              <a:t>.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b="1" u="sng" dirty="0"/>
              <a:t>Religión</a:t>
            </a:r>
            <a:r>
              <a:rPr lang="es-MX" sz="1600" dirty="0"/>
              <a:t> (censo 2020): de 2010 a 2020 </a:t>
            </a:r>
            <a:r>
              <a:rPr lang="es-MX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redujo el porcentaje de fieles católicos, pasando de 82.7% a 77.7%</a:t>
            </a:r>
            <a:r>
              <a:rPr lang="es-MX" sz="1600" dirty="0"/>
              <a:t>. Se incrementó el porcentaje de iglesias protestantes y evangélicas (7.5% a 11.2%). Se incrementó el porcentaje de personas sin religión (4.7% a 8.1%, con un 2.5% adicional de personas sin adscripción religiosa).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b="1" u="sng" dirty="0"/>
              <a:t>Divorcios en lo civil</a:t>
            </a:r>
            <a:r>
              <a:rPr lang="es-MX" sz="1600" dirty="0"/>
              <a:t>: En 2022 se registraron 166,766 divorcios (99.6% de parejas heterosexuales). Edad promedio de separación fue de 38 años hombres y 36 años mujeres. Duración promedio de matrimonios fue de 18 años. En los </a:t>
            </a:r>
            <a:r>
              <a:rPr lang="es-MX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últimos 12 años, la tasa de divorcios ha crecido, de 100 matrimonios, 33 están destinados a la separación.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4FA5CD-B429-E9B7-AEEB-E4DFB3701239}"/>
              </a:ext>
            </a:extLst>
          </p:cNvPr>
          <p:cNvSpPr txBox="1"/>
          <p:nvPr/>
        </p:nvSpPr>
        <p:spPr>
          <a:xfrm>
            <a:off x="705728" y="4670980"/>
            <a:ext cx="9134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u="sng" dirty="0"/>
              <a:t>Matrimonio</a:t>
            </a:r>
            <a:r>
              <a:rPr lang="es-MX" sz="1600" b="1" dirty="0"/>
              <a:t>: </a:t>
            </a:r>
            <a:r>
              <a:rPr lang="es-MX" sz="1600" dirty="0"/>
              <a:t>En 2023, se registraron 501,529 matrimonios, de los cuales </a:t>
            </a:r>
            <a:r>
              <a:rPr lang="es-MX" sz="1600" b="1" u="sng" dirty="0"/>
              <a:t>494,923 (98.7%) son de hombre-mujer</a:t>
            </a:r>
            <a:r>
              <a:rPr lang="es-MX" sz="1600" dirty="0"/>
              <a:t>. La cifra de matrimonios entre personas del mismo sexo ha aumentado, principalmente entre mujeres (60%).</a:t>
            </a:r>
          </a:p>
          <a:p>
            <a:pPr algn="just"/>
            <a:endParaRPr lang="es-MX" sz="16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MX" sz="1600" b="1" u="sng" dirty="0"/>
              <a:t>Unión libre</a:t>
            </a:r>
            <a:r>
              <a:rPr lang="es-MX" sz="1600" b="1" dirty="0"/>
              <a:t>: </a:t>
            </a:r>
            <a:r>
              <a:rPr lang="es-MX" sz="1600" dirty="0"/>
              <a:t>Conforme al censo de 2020, revela que de 2010 y 2019, ha habido un aumento del </a:t>
            </a:r>
            <a:r>
              <a:rPr lang="es-MX" sz="1600" b="1" u="sng" dirty="0"/>
              <a:t>8% de parejas que apuestan por la unión libre.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D5D4D2-0521-68D6-D309-D8DDF030062B}"/>
              </a:ext>
            </a:extLst>
          </p:cNvPr>
          <p:cNvSpPr txBox="1"/>
          <p:nvPr/>
        </p:nvSpPr>
        <p:spPr>
          <a:xfrm>
            <a:off x="10085656" y="6211669"/>
            <a:ext cx="210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Conforme algunos datos del INEGI</a:t>
            </a:r>
          </a:p>
        </p:txBody>
      </p:sp>
    </p:spTree>
    <p:extLst>
      <p:ext uri="{BB962C8B-B14F-4D97-AF65-F5344CB8AC3E}">
        <p14:creationId xmlns:p14="http://schemas.microsoft.com/office/powerpoint/2010/main" val="1845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4DEB1-235A-733A-ED3D-20A51913F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594855-1FF5-9EBC-17E5-191FE48B3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2C7562-01DA-794A-3384-217789918357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CAD7A9-71A4-FE1B-FC76-B51D4A7E969F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C41CBC-135E-CAF1-C1D7-B26F4B651DC9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746445-A542-8E28-55AA-45F07657FA66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Analizamos la realidad de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7729E22-05D9-D1DE-C103-0BE1E33FC41C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0871E4-B439-FB7D-09AC-0CFC22A36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C2D6A1-3512-3538-A505-33FA0AB6EB05}"/>
              </a:ext>
            </a:extLst>
          </p:cNvPr>
          <p:cNvSpPr txBox="1"/>
          <p:nvPr/>
        </p:nvSpPr>
        <p:spPr>
          <a:xfrm>
            <a:off x="684329" y="1671011"/>
            <a:ext cx="93465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Preguntas para profundizar</a:t>
            </a:r>
          </a:p>
          <a:p>
            <a:pPr algn="just"/>
            <a:endParaRPr lang="es-MX" sz="2400" dirty="0"/>
          </a:p>
          <a:p>
            <a:pPr marL="342900" indent="-342900" algn="just">
              <a:buFont typeface="+mj-lt"/>
              <a:buAutoNum type="arabicPeriod"/>
            </a:pPr>
            <a:r>
              <a:rPr lang="es-MX" sz="2400" dirty="0"/>
              <a:t>¿Qué llama tu atención de los datos estadísticos que manifiestan crisis en las familias mexicanas?.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400" dirty="0"/>
          </a:p>
          <a:p>
            <a:pPr marL="342900" indent="-342900" algn="just">
              <a:buFont typeface="+mj-lt"/>
              <a:buAutoNum type="arabicPeriod"/>
            </a:pPr>
            <a:r>
              <a:rPr lang="es-MX" sz="2400" dirty="0"/>
              <a:t>¿Qué consecuencias negativas tiene la legalización del aborto?.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400" dirty="0"/>
          </a:p>
          <a:p>
            <a:pPr marL="342900" indent="-342900" algn="just">
              <a:buFont typeface="+mj-lt"/>
              <a:buAutoNum type="arabicPeriod"/>
            </a:pPr>
            <a:r>
              <a:rPr lang="es-MX" sz="2400" dirty="0"/>
              <a:t>¿De qué manera afecta a las familias y a nuestra sociedad el aumento de las uniones libres en las parejas?.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2400" dirty="0"/>
          </a:p>
          <a:p>
            <a:pPr marL="342900" indent="-342900" algn="just">
              <a:buFont typeface="+mj-lt"/>
              <a:buAutoNum type="arabicPeriod"/>
            </a:pPr>
            <a:r>
              <a:rPr lang="es-MX" sz="2400" dirty="0"/>
              <a:t>¿Cómo impacta el divorcio en la vida familiar?</a:t>
            </a:r>
          </a:p>
        </p:txBody>
      </p:sp>
    </p:spTree>
    <p:extLst>
      <p:ext uri="{BB962C8B-B14F-4D97-AF65-F5344CB8AC3E}">
        <p14:creationId xmlns:p14="http://schemas.microsoft.com/office/powerpoint/2010/main" val="35431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Buscamos la luz que ilumine nuestra vida familiar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9737555-5359-9C2B-3599-88D974EAD4C8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98F387-3E87-6256-82F6-AA8F8CE0A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4E2D1E-9E05-AEFC-AFD5-EA454DF91208}"/>
              </a:ext>
            </a:extLst>
          </p:cNvPr>
          <p:cNvSpPr txBox="1"/>
          <p:nvPr/>
        </p:nvSpPr>
        <p:spPr>
          <a:xfrm>
            <a:off x="745831" y="1551514"/>
            <a:ext cx="87498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err="1"/>
              <a:t>Gn</a:t>
            </a:r>
            <a:r>
              <a:rPr lang="es-MX" sz="2300" b="1" dirty="0"/>
              <a:t>. 1, 26-28</a:t>
            </a:r>
          </a:p>
          <a:p>
            <a:pPr algn="just"/>
            <a:endParaRPr lang="es-MX" sz="2300" dirty="0"/>
          </a:p>
          <a:p>
            <a:pPr algn="just"/>
            <a:r>
              <a:rPr lang="es-MX" sz="2300" dirty="0"/>
              <a:t>Dijo Dios: &lt;&lt;Hagamos al hombre a nuestra imagen y semejanza. Que tenga autoridad sobre los peces del mar y sobre las aves del cielo, sobre los animales del campo, las fieras salvajes y los reptiles que se arrastran por el suelo&gt;&gt;.</a:t>
            </a:r>
          </a:p>
          <a:p>
            <a:pPr algn="just"/>
            <a:endParaRPr lang="es-MX" sz="2300" dirty="0"/>
          </a:p>
          <a:p>
            <a:pPr algn="just"/>
            <a:r>
              <a:rPr lang="es-MX" sz="2300" dirty="0"/>
              <a:t>Y creó Dios al hombre a su imagen. A imagen de Dios lo creó. Macho y hembra los creó. Dios los bendijo, diciéndoles: &lt;&lt;Sean fecundos y multiplíquense. Llenen la tierra y sométanla. Tengan autoridad sobre los peces del mar, sobre las aves del cielo y sobre todo ser viviente que se mueve sobre la tierra&gt;&gt;.</a:t>
            </a:r>
          </a:p>
        </p:txBody>
      </p:sp>
      <p:pic>
        <p:nvPicPr>
          <p:cNvPr id="2050" name="Picture 2" descr="Diócesis de Palencia - El ser humano ... imagen y semejanza de Dios">
            <a:extLst>
              <a:ext uri="{FF2B5EF4-FFF2-40B4-BE49-F238E27FC236}">
                <a16:creationId xmlns:a16="http://schemas.microsoft.com/office/drawing/2014/main" id="{45184B8C-B6C7-2405-CE5F-080B4B340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5" y="4343525"/>
            <a:ext cx="2619375" cy="2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4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69979-5618-4AF4-8467-465A94834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5590FC-898E-FFC1-3F18-9AC8E8A31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045105-9DD9-1F3B-F1D2-431642FB4877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571B2F-4A6E-0D52-B969-5916B064B46E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9F4498-3B03-37CB-F460-808BEA9E9C1E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60C854C-6A79-E565-E790-C09E7FC53C7E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Buscamos la luz que ilumine nuestra vida familiar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9DEB808-36E4-863E-769A-83F13659F992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2A99D9-0A69-508A-7B15-171580607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19B7C0-3249-11A3-A693-14B650CF0753}"/>
              </a:ext>
            </a:extLst>
          </p:cNvPr>
          <p:cNvSpPr txBox="1"/>
          <p:nvPr/>
        </p:nvSpPr>
        <p:spPr>
          <a:xfrm>
            <a:off x="605154" y="1414070"/>
            <a:ext cx="935477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Proyecto Global de Pastoral 2031-2033</a:t>
            </a:r>
          </a:p>
          <a:p>
            <a:pPr algn="just"/>
            <a:endParaRPr lang="es-MX" sz="1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Nos alegra y damos gracias a Dios por el </a:t>
            </a:r>
            <a:r>
              <a:rPr lang="es-MX" b="1" dirty="0"/>
              <a:t>Don de la familia</a:t>
            </a:r>
            <a:r>
              <a:rPr lang="es-MX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Nosotros amamos a nuestra familia por que ella </a:t>
            </a:r>
            <a:r>
              <a:rPr lang="es-MX" b="1" dirty="0"/>
              <a:t>constituye una de las bases fundamentales de la sociedad y de la Iglesia</a:t>
            </a:r>
            <a:r>
              <a:rPr lang="es-MX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Cuánto bien nos hace </a:t>
            </a:r>
            <a:r>
              <a:rPr lang="es-MX" b="1" i="1" u="sng" dirty="0"/>
              <a:t>ver la fidelidad, la entrega, el trabajo de cada día</a:t>
            </a:r>
            <a:r>
              <a:rPr lang="es-MX" dirty="0"/>
              <a:t>, el amor de padre y madre, abuelas, tíos y madres solteras criando y educando a sus hijos.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Reconocemos que la Iglesia en México valora a la familia como un </a:t>
            </a:r>
            <a:r>
              <a:rPr lang="es-MX" b="1" i="1" u="sng" dirty="0"/>
              <a:t>regalo de Dios a la humanidad.</a:t>
            </a:r>
          </a:p>
          <a:p>
            <a:pPr algn="just"/>
            <a:endParaRPr lang="es-MX" sz="1400" dirty="0"/>
          </a:p>
          <a:p>
            <a:pPr algn="just"/>
            <a:r>
              <a:rPr lang="es-MX" sz="2000" b="1" dirty="0"/>
              <a:t>Mensaje de los Obispos a las Familias Mexicanas</a:t>
            </a:r>
          </a:p>
          <a:p>
            <a:pPr algn="just"/>
            <a:endParaRPr lang="es-MX" sz="1400" b="1" dirty="0"/>
          </a:p>
          <a:p>
            <a:pPr algn="just"/>
            <a:r>
              <a:rPr lang="es-MX" dirty="0"/>
              <a:t>Dios es el </a:t>
            </a:r>
            <a:r>
              <a:rPr lang="es-MX" b="1" dirty="0"/>
              <a:t>Autor del matrimonio y la familia</a:t>
            </a:r>
            <a:r>
              <a:rPr lang="es-MX" dirty="0"/>
              <a:t>, los cuales constituyen uno de los bienes más preciosos de la humanidad. </a:t>
            </a:r>
            <a:r>
              <a:rPr lang="es-MX" b="1" dirty="0"/>
              <a:t>La familia es un patrimonio humano</a:t>
            </a:r>
            <a:r>
              <a:rPr lang="es-MX" dirty="0"/>
              <a:t>. </a:t>
            </a:r>
            <a:r>
              <a:rPr lang="es-MX" b="1" i="1" u="sng" dirty="0"/>
              <a:t>Si llegáramos a perderla, nos privaríamos de la célula vital de la sociedad</a:t>
            </a:r>
            <a:r>
              <a:rPr lang="es-MX" dirty="0"/>
              <a:t>, pues </a:t>
            </a:r>
            <a:r>
              <a:rPr lang="es-MX" b="1" i="1" dirty="0"/>
              <a:t>ella es formadora de las personas y comunidad fundamental </a:t>
            </a:r>
            <a:r>
              <a:rPr lang="es-MX" dirty="0"/>
              <a:t>sobre la que se apoya el conjunto de las relaciones sociales.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85143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1535</TotalTime>
  <Words>2369</Words>
  <Application>Microsoft Office PowerPoint</Application>
  <PresentationFormat>Panorámica</PresentationFormat>
  <Paragraphs>214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Alicia María</dc:creator>
  <cp:lastModifiedBy>Andrés Muñpz</cp:lastModifiedBy>
  <cp:revision>60</cp:revision>
  <dcterms:created xsi:type="dcterms:W3CDTF">2022-12-12T22:56:37Z</dcterms:created>
  <dcterms:modified xsi:type="dcterms:W3CDTF">2025-10-17T04:53:44Z</dcterms:modified>
</cp:coreProperties>
</file>